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77" r:id="rId3"/>
    <p:sldId id="276" r:id="rId4"/>
    <p:sldId id="275" r:id="rId5"/>
    <p:sldId id="274" r:id="rId6"/>
    <p:sldId id="273" r:id="rId7"/>
    <p:sldId id="272" r:id="rId8"/>
    <p:sldId id="271" r:id="rId9"/>
    <p:sldId id="270" r:id="rId10"/>
    <p:sldId id="269" r:id="rId11"/>
    <p:sldId id="268" r:id="rId12"/>
    <p:sldId id="267" r:id="rId13"/>
    <p:sldId id="266" r:id="rId14"/>
    <p:sldId id="265" r:id="rId15"/>
    <p:sldId id="264" r:id="rId16"/>
    <p:sldId id="263" r:id="rId17"/>
    <p:sldId id="262" r:id="rId18"/>
    <p:sldId id="261" r:id="rId19"/>
    <p:sldId id="260" r:id="rId20"/>
    <p:sldId id="258" r:id="rId21"/>
    <p:sldId id="259" r:id="rId22"/>
    <p:sldId id="279" r:id="rId23"/>
    <p:sldId id="288" r:id="rId24"/>
    <p:sldId id="287" r:id="rId25"/>
    <p:sldId id="286" r:id="rId26"/>
    <p:sldId id="285" r:id="rId27"/>
    <p:sldId id="284" r:id="rId28"/>
    <p:sldId id="283" r:id="rId29"/>
    <p:sldId id="282" r:id="rId30"/>
    <p:sldId id="281" r:id="rId31"/>
    <p:sldId id="28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8" y="1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591CF-1C34-4717-9191-2FDD6E4199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7BDDD9-E104-450D-B2C6-1B15E81306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0CB1A2-6A1E-4092-9AE3-507AB1523B04}"/>
              </a:ext>
            </a:extLst>
          </p:cNvPr>
          <p:cNvSpPr>
            <a:spLocks noGrp="1"/>
          </p:cNvSpPr>
          <p:nvPr>
            <p:ph type="dt" sz="half" idx="10"/>
          </p:nvPr>
        </p:nvSpPr>
        <p:spPr/>
        <p:txBody>
          <a:bodyPr/>
          <a:lstStyle/>
          <a:p>
            <a:fld id="{20F48CB5-9B67-404F-80B9-64461E8B3E2A}" type="datetimeFigureOut">
              <a:rPr lang="en-US" smtClean="0"/>
              <a:t>7/17/2020</a:t>
            </a:fld>
            <a:endParaRPr lang="en-US"/>
          </a:p>
        </p:txBody>
      </p:sp>
      <p:sp>
        <p:nvSpPr>
          <p:cNvPr id="5" name="Footer Placeholder 4">
            <a:extLst>
              <a:ext uri="{FF2B5EF4-FFF2-40B4-BE49-F238E27FC236}">
                <a16:creationId xmlns:a16="http://schemas.microsoft.com/office/drawing/2014/main" id="{83E71C25-F407-484C-AAAB-3AE2BDF02A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83EB55-11C4-461F-9F45-64EAED1D91AA}"/>
              </a:ext>
            </a:extLst>
          </p:cNvPr>
          <p:cNvSpPr>
            <a:spLocks noGrp="1"/>
          </p:cNvSpPr>
          <p:nvPr>
            <p:ph type="sldNum" sz="quarter" idx="12"/>
          </p:nvPr>
        </p:nvSpPr>
        <p:spPr/>
        <p:txBody>
          <a:bodyPr/>
          <a:lstStyle/>
          <a:p>
            <a:fld id="{721B70AD-504F-4794-8818-1A97D21CF55D}" type="slidenum">
              <a:rPr lang="en-US" smtClean="0"/>
              <a:t>‹#›</a:t>
            </a:fld>
            <a:endParaRPr lang="en-US"/>
          </a:p>
        </p:txBody>
      </p:sp>
    </p:spTree>
    <p:extLst>
      <p:ext uri="{BB962C8B-B14F-4D97-AF65-F5344CB8AC3E}">
        <p14:creationId xmlns:p14="http://schemas.microsoft.com/office/powerpoint/2010/main" val="3939039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BD361-36C0-47F0-8E77-26EDF651F6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30E0F8-D876-4721-A2D4-BDA65AF5CF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307D4C-930E-4D36-AA61-98CE1411B410}"/>
              </a:ext>
            </a:extLst>
          </p:cNvPr>
          <p:cNvSpPr>
            <a:spLocks noGrp="1"/>
          </p:cNvSpPr>
          <p:nvPr>
            <p:ph type="dt" sz="half" idx="10"/>
          </p:nvPr>
        </p:nvSpPr>
        <p:spPr/>
        <p:txBody>
          <a:bodyPr/>
          <a:lstStyle/>
          <a:p>
            <a:fld id="{20F48CB5-9B67-404F-80B9-64461E8B3E2A}" type="datetimeFigureOut">
              <a:rPr lang="en-US" smtClean="0"/>
              <a:t>7/17/2020</a:t>
            </a:fld>
            <a:endParaRPr lang="en-US"/>
          </a:p>
        </p:txBody>
      </p:sp>
      <p:sp>
        <p:nvSpPr>
          <p:cNvPr id="5" name="Footer Placeholder 4">
            <a:extLst>
              <a:ext uri="{FF2B5EF4-FFF2-40B4-BE49-F238E27FC236}">
                <a16:creationId xmlns:a16="http://schemas.microsoft.com/office/drawing/2014/main" id="{1DF8C624-D10C-46AE-9CCD-47C61E3EC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4B2ED7-8287-432B-BB38-B147BC093299}"/>
              </a:ext>
            </a:extLst>
          </p:cNvPr>
          <p:cNvSpPr>
            <a:spLocks noGrp="1"/>
          </p:cNvSpPr>
          <p:nvPr>
            <p:ph type="sldNum" sz="quarter" idx="12"/>
          </p:nvPr>
        </p:nvSpPr>
        <p:spPr/>
        <p:txBody>
          <a:bodyPr/>
          <a:lstStyle/>
          <a:p>
            <a:fld id="{721B70AD-504F-4794-8818-1A97D21CF55D}" type="slidenum">
              <a:rPr lang="en-US" smtClean="0"/>
              <a:t>‹#›</a:t>
            </a:fld>
            <a:endParaRPr lang="en-US"/>
          </a:p>
        </p:txBody>
      </p:sp>
    </p:spTree>
    <p:extLst>
      <p:ext uri="{BB962C8B-B14F-4D97-AF65-F5344CB8AC3E}">
        <p14:creationId xmlns:p14="http://schemas.microsoft.com/office/powerpoint/2010/main" val="132244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E3DBFF-83B9-4282-B9D5-C830271514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5D419-AF11-4BC8-8BDB-7010595FA4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CF5050-A06B-49CA-89B5-037C4EA59F65}"/>
              </a:ext>
            </a:extLst>
          </p:cNvPr>
          <p:cNvSpPr>
            <a:spLocks noGrp="1"/>
          </p:cNvSpPr>
          <p:nvPr>
            <p:ph type="dt" sz="half" idx="10"/>
          </p:nvPr>
        </p:nvSpPr>
        <p:spPr/>
        <p:txBody>
          <a:bodyPr/>
          <a:lstStyle/>
          <a:p>
            <a:fld id="{20F48CB5-9B67-404F-80B9-64461E8B3E2A}" type="datetimeFigureOut">
              <a:rPr lang="en-US" smtClean="0"/>
              <a:t>7/17/2020</a:t>
            </a:fld>
            <a:endParaRPr lang="en-US"/>
          </a:p>
        </p:txBody>
      </p:sp>
      <p:sp>
        <p:nvSpPr>
          <p:cNvPr id="5" name="Footer Placeholder 4">
            <a:extLst>
              <a:ext uri="{FF2B5EF4-FFF2-40B4-BE49-F238E27FC236}">
                <a16:creationId xmlns:a16="http://schemas.microsoft.com/office/drawing/2014/main" id="{5830C2E1-E6C2-4066-B204-A0DFECA602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7605C0-80C5-4CB1-9A28-390180EDBE1A}"/>
              </a:ext>
            </a:extLst>
          </p:cNvPr>
          <p:cNvSpPr>
            <a:spLocks noGrp="1"/>
          </p:cNvSpPr>
          <p:nvPr>
            <p:ph type="sldNum" sz="quarter" idx="12"/>
          </p:nvPr>
        </p:nvSpPr>
        <p:spPr/>
        <p:txBody>
          <a:bodyPr/>
          <a:lstStyle/>
          <a:p>
            <a:fld id="{721B70AD-504F-4794-8818-1A97D21CF55D}" type="slidenum">
              <a:rPr lang="en-US" smtClean="0"/>
              <a:t>‹#›</a:t>
            </a:fld>
            <a:endParaRPr lang="en-US"/>
          </a:p>
        </p:txBody>
      </p:sp>
    </p:spTree>
    <p:extLst>
      <p:ext uri="{BB962C8B-B14F-4D97-AF65-F5344CB8AC3E}">
        <p14:creationId xmlns:p14="http://schemas.microsoft.com/office/powerpoint/2010/main" val="170319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FFAC0-0F3D-4AE5-A944-158BDDFD99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020006-9C4E-4FB3-B52E-C1967C1563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A110A1-AB7F-4B4B-970E-CB0630C7AF34}"/>
              </a:ext>
            </a:extLst>
          </p:cNvPr>
          <p:cNvSpPr>
            <a:spLocks noGrp="1"/>
          </p:cNvSpPr>
          <p:nvPr>
            <p:ph type="dt" sz="half" idx="10"/>
          </p:nvPr>
        </p:nvSpPr>
        <p:spPr/>
        <p:txBody>
          <a:bodyPr/>
          <a:lstStyle/>
          <a:p>
            <a:fld id="{20F48CB5-9B67-404F-80B9-64461E8B3E2A}" type="datetimeFigureOut">
              <a:rPr lang="en-US" smtClean="0"/>
              <a:t>7/17/2020</a:t>
            </a:fld>
            <a:endParaRPr lang="en-US"/>
          </a:p>
        </p:txBody>
      </p:sp>
      <p:sp>
        <p:nvSpPr>
          <p:cNvPr id="5" name="Footer Placeholder 4">
            <a:extLst>
              <a:ext uri="{FF2B5EF4-FFF2-40B4-BE49-F238E27FC236}">
                <a16:creationId xmlns:a16="http://schemas.microsoft.com/office/drawing/2014/main" id="{491A0B3C-DD81-4189-B6BD-6EB19E247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42490E-4281-4D54-89D4-0CDB6CF12BEC}"/>
              </a:ext>
            </a:extLst>
          </p:cNvPr>
          <p:cNvSpPr>
            <a:spLocks noGrp="1"/>
          </p:cNvSpPr>
          <p:nvPr>
            <p:ph type="sldNum" sz="quarter" idx="12"/>
          </p:nvPr>
        </p:nvSpPr>
        <p:spPr/>
        <p:txBody>
          <a:bodyPr/>
          <a:lstStyle/>
          <a:p>
            <a:fld id="{721B70AD-504F-4794-8818-1A97D21CF55D}" type="slidenum">
              <a:rPr lang="en-US" smtClean="0"/>
              <a:t>‹#›</a:t>
            </a:fld>
            <a:endParaRPr lang="en-US"/>
          </a:p>
        </p:txBody>
      </p:sp>
    </p:spTree>
    <p:extLst>
      <p:ext uri="{BB962C8B-B14F-4D97-AF65-F5344CB8AC3E}">
        <p14:creationId xmlns:p14="http://schemas.microsoft.com/office/powerpoint/2010/main" val="2416563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05C31-109C-415D-B089-EF0B62C4AE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CC3FD7-2F61-422F-BCF7-A5F919ED8A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7A909C-E36A-4085-907D-0E2C33316D4B}"/>
              </a:ext>
            </a:extLst>
          </p:cNvPr>
          <p:cNvSpPr>
            <a:spLocks noGrp="1"/>
          </p:cNvSpPr>
          <p:nvPr>
            <p:ph type="dt" sz="half" idx="10"/>
          </p:nvPr>
        </p:nvSpPr>
        <p:spPr/>
        <p:txBody>
          <a:bodyPr/>
          <a:lstStyle/>
          <a:p>
            <a:fld id="{20F48CB5-9B67-404F-80B9-64461E8B3E2A}" type="datetimeFigureOut">
              <a:rPr lang="en-US" smtClean="0"/>
              <a:t>7/17/2020</a:t>
            </a:fld>
            <a:endParaRPr lang="en-US"/>
          </a:p>
        </p:txBody>
      </p:sp>
      <p:sp>
        <p:nvSpPr>
          <p:cNvPr id="5" name="Footer Placeholder 4">
            <a:extLst>
              <a:ext uri="{FF2B5EF4-FFF2-40B4-BE49-F238E27FC236}">
                <a16:creationId xmlns:a16="http://schemas.microsoft.com/office/drawing/2014/main" id="{3667EDE9-3412-409C-89D9-D89347B848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9C0AC-8DED-4495-9F6C-B4A1B7FC0CAE}"/>
              </a:ext>
            </a:extLst>
          </p:cNvPr>
          <p:cNvSpPr>
            <a:spLocks noGrp="1"/>
          </p:cNvSpPr>
          <p:nvPr>
            <p:ph type="sldNum" sz="quarter" idx="12"/>
          </p:nvPr>
        </p:nvSpPr>
        <p:spPr/>
        <p:txBody>
          <a:bodyPr/>
          <a:lstStyle/>
          <a:p>
            <a:fld id="{721B70AD-504F-4794-8818-1A97D21CF55D}" type="slidenum">
              <a:rPr lang="en-US" smtClean="0"/>
              <a:t>‹#›</a:t>
            </a:fld>
            <a:endParaRPr lang="en-US"/>
          </a:p>
        </p:txBody>
      </p:sp>
    </p:spTree>
    <p:extLst>
      <p:ext uri="{BB962C8B-B14F-4D97-AF65-F5344CB8AC3E}">
        <p14:creationId xmlns:p14="http://schemas.microsoft.com/office/powerpoint/2010/main" val="4261577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DFC4-6928-40A9-9BEB-925D11849E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80EAD3-0817-418F-8D46-95BA09901E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D1694F-4137-4ABE-8820-CD3DD519A9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C0F138-D6E0-4D58-BA46-4CD9DDACF5CC}"/>
              </a:ext>
            </a:extLst>
          </p:cNvPr>
          <p:cNvSpPr>
            <a:spLocks noGrp="1"/>
          </p:cNvSpPr>
          <p:nvPr>
            <p:ph type="dt" sz="half" idx="10"/>
          </p:nvPr>
        </p:nvSpPr>
        <p:spPr/>
        <p:txBody>
          <a:bodyPr/>
          <a:lstStyle/>
          <a:p>
            <a:fld id="{20F48CB5-9B67-404F-80B9-64461E8B3E2A}" type="datetimeFigureOut">
              <a:rPr lang="en-US" smtClean="0"/>
              <a:t>7/17/2020</a:t>
            </a:fld>
            <a:endParaRPr lang="en-US"/>
          </a:p>
        </p:txBody>
      </p:sp>
      <p:sp>
        <p:nvSpPr>
          <p:cNvPr id="6" name="Footer Placeholder 5">
            <a:extLst>
              <a:ext uri="{FF2B5EF4-FFF2-40B4-BE49-F238E27FC236}">
                <a16:creationId xmlns:a16="http://schemas.microsoft.com/office/drawing/2014/main" id="{5F74468A-D874-44F4-86C2-B055D84C4E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BD4A85-813D-4B3D-9EA4-C8D51FA8FF5B}"/>
              </a:ext>
            </a:extLst>
          </p:cNvPr>
          <p:cNvSpPr>
            <a:spLocks noGrp="1"/>
          </p:cNvSpPr>
          <p:nvPr>
            <p:ph type="sldNum" sz="quarter" idx="12"/>
          </p:nvPr>
        </p:nvSpPr>
        <p:spPr/>
        <p:txBody>
          <a:bodyPr/>
          <a:lstStyle/>
          <a:p>
            <a:fld id="{721B70AD-504F-4794-8818-1A97D21CF55D}" type="slidenum">
              <a:rPr lang="en-US" smtClean="0"/>
              <a:t>‹#›</a:t>
            </a:fld>
            <a:endParaRPr lang="en-US"/>
          </a:p>
        </p:txBody>
      </p:sp>
    </p:spTree>
    <p:extLst>
      <p:ext uri="{BB962C8B-B14F-4D97-AF65-F5344CB8AC3E}">
        <p14:creationId xmlns:p14="http://schemas.microsoft.com/office/powerpoint/2010/main" val="529814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CDBC4-F724-4CAA-8E95-3C4BB5B02F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8F3842-F9DB-4DED-A19E-7C7E8B0B01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19DDBB-BBA0-4438-8914-0E4186919F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844BE3-BB83-49A5-AE6E-7D6023CD9F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7DD17C-E158-4AEA-899F-933535C52E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D7B6D2-2A6B-4F3C-8E40-D566E2E8AD5E}"/>
              </a:ext>
            </a:extLst>
          </p:cNvPr>
          <p:cNvSpPr>
            <a:spLocks noGrp="1"/>
          </p:cNvSpPr>
          <p:nvPr>
            <p:ph type="dt" sz="half" idx="10"/>
          </p:nvPr>
        </p:nvSpPr>
        <p:spPr/>
        <p:txBody>
          <a:bodyPr/>
          <a:lstStyle/>
          <a:p>
            <a:fld id="{20F48CB5-9B67-404F-80B9-64461E8B3E2A}" type="datetimeFigureOut">
              <a:rPr lang="en-US" smtClean="0"/>
              <a:t>7/17/2020</a:t>
            </a:fld>
            <a:endParaRPr lang="en-US"/>
          </a:p>
        </p:txBody>
      </p:sp>
      <p:sp>
        <p:nvSpPr>
          <p:cNvPr id="8" name="Footer Placeholder 7">
            <a:extLst>
              <a:ext uri="{FF2B5EF4-FFF2-40B4-BE49-F238E27FC236}">
                <a16:creationId xmlns:a16="http://schemas.microsoft.com/office/drawing/2014/main" id="{C7083964-16B7-45B8-B6BA-C7077000E1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2B11DA-9C70-42D9-A9B1-A8F5470855C7}"/>
              </a:ext>
            </a:extLst>
          </p:cNvPr>
          <p:cNvSpPr>
            <a:spLocks noGrp="1"/>
          </p:cNvSpPr>
          <p:nvPr>
            <p:ph type="sldNum" sz="quarter" idx="12"/>
          </p:nvPr>
        </p:nvSpPr>
        <p:spPr/>
        <p:txBody>
          <a:bodyPr/>
          <a:lstStyle/>
          <a:p>
            <a:fld id="{721B70AD-504F-4794-8818-1A97D21CF55D}" type="slidenum">
              <a:rPr lang="en-US" smtClean="0"/>
              <a:t>‹#›</a:t>
            </a:fld>
            <a:endParaRPr lang="en-US"/>
          </a:p>
        </p:txBody>
      </p:sp>
    </p:spTree>
    <p:extLst>
      <p:ext uri="{BB962C8B-B14F-4D97-AF65-F5344CB8AC3E}">
        <p14:creationId xmlns:p14="http://schemas.microsoft.com/office/powerpoint/2010/main" val="3584369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23B6-FAFF-47E1-987A-4D9247A105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CECE4C-41D7-4897-B73B-A63A3B5E0DB3}"/>
              </a:ext>
            </a:extLst>
          </p:cNvPr>
          <p:cNvSpPr>
            <a:spLocks noGrp="1"/>
          </p:cNvSpPr>
          <p:nvPr>
            <p:ph type="dt" sz="half" idx="10"/>
          </p:nvPr>
        </p:nvSpPr>
        <p:spPr/>
        <p:txBody>
          <a:bodyPr/>
          <a:lstStyle/>
          <a:p>
            <a:fld id="{20F48CB5-9B67-404F-80B9-64461E8B3E2A}" type="datetimeFigureOut">
              <a:rPr lang="en-US" smtClean="0"/>
              <a:t>7/17/2020</a:t>
            </a:fld>
            <a:endParaRPr lang="en-US"/>
          </a:p>
        </p:txBody>
      </p:sp>
      <p:sp>
        <p:nvSpPr>
          <p:cNvPr id="4" name="Footer Placeholder 3">
            <a:extLst>
              <a:ext uri="{FF2B5EF4-FFF2-40B4-BE49-F238E27FC236}">
                <a16:creationId xmlns:a16="http://schemas.microsoft.com/office/drawing/2014/main" id="{63B59685-17D6-4398-A19E-3A76C31DAE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F08C18-1D7E-4636-96E0-4D099A7576E3}"/>
              </a:ext>
            </a:extLst>
          </p:cNvPr>
          <p:cNvSpPr>
            <a:spLocks noGrp="1"/>
          </p:cNvSpPr>
          <p:nvPr>
            <p:ph type="sldNum" sz="quarter" idx="12"/>
          </p:nvPr>
        </p:nvSpPr>
        <p:spPr/>
        <p:txBody>
          <a:bodyPr/>
          <a:lstStyle/>
          <a:p>
            <a:fld id="{721B70AD-504F-4794-8818-1A97D21CF55D}" type="slidenum">
              <a:rPr lang="en-US" smtClean="0"/>
              <a:t>‹#›</a:t>
            </a:fld>
            <a:endParaRPr lang="en-US"/>
          </a:p>
        </p:txBody>
      </p:sp>
    </p:spTree>
    <p:extLst>
      <p:ext uri="{BB962C8B-B14F-4D97-AF65-F5344CB8AC3E}">
        <p14:creationId xmlns:p14="http://schemas.microsoft.com/office/powerpoint/2010/main" val="3701366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D1521A-A781-43B5-9F3A-1D033C43B8AC}"/>
              </a:ext>
            </a:extLst>
          </p:cNvPr>
          <p:cNvSpPr>
            <a:spLocks noGrp="1"/>
          </p:cNvSpPr>
          <p:nvPr>
            <p:ph type="dt" sz="half" idx="10"/>
          </p:nvPr>
        </p:nvSpPr>
        <p:spPr/>
        <p:txBody>
          <a:bodyPr/>
          <a:lstStyle/>
          <a:p>
            <a:fld id="{20F48CB5-9B67-404F-80B9-64461E8B3E2A}" type="datetimeFigureOut">
              <a:rPr lang="en-US" smtClean="0"/>
              <a:t>7/17/2020</a:t>
            </a:fld>
            <a:endParaRPr lang="en-US"/>
          </a:p>
        </p:txBody>
      </p:sp>
      <p:sp>
        <p:nvSpPr>
          <p:cNvPr id="3" name="Footer Placeholder 2">
            <a:extLst>
              <a:ext uri="{FF2B5EF4-FFF2-40B4-BE49-F238E27FC236}">
                <a16:creationId xmlns:a16="http://schemas.microsoft.com/office/drawing/2014/main" id="{0FDB5496-28D8-42AE-82E9-66522D6C6C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5AF7EB-2705-4F50-A4A5-4EFD247B4E58}"/>
              </a:ext>
            </a:extLst>
          </p:cNvPr>
          <p:cNvSpPr>
            <a:spLocks noGrp="1"/>
          </p:cNvSpPr>
          <p:nvPr>
            <p:ph type="sldNum" sz="quarter" idx="12"/>
          </p:nvPr>
        </p:nvSpPr>
        <p:spPr/>
        <p:txBody>
          <a:bodyPr/>
          <a:lstStyle/>
          <a:p>
            <a:fld id="{721B70AD-504F-4794-8818-1A97D21CF55D}" type="slidenum">
              <a:rPr lang="en-US" smtClean="0"/>
              <a:t>‹#›</a:t>
            </a:fld>
            <a:endParaRPr lang="en-US"/>
          </a:p>
        </p:txBody>
      </p:sp>
    </p:spTree>
    <p:extLst>
      <p:ext uri="{BB962C8B-B14F-4D97-AF65-F5344CB8AC3E}">
        <p14:creationId xmlns:p14="http://schemas.microsoft.com/office/powerpoint/2010/main" val="3586069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979A4-0FEB-435A-90C0-A9E15BAE9E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C5157E-C660-4FEF-950E-A3FF369BA8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FCFADA-2340-4E8E-B614-F5A75C6560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E8BE14-8FC7-4244-813E-B006F7C4C417}"/>
              </a:ext>
            </a:extLst>
          </p:cNvPr>
          <p:cNvSpPr>
            <a:spLocks noGrp="1"/>
          </p:cNvSpPr>
          <p:nvPr>
            <p:ph type="dt" sz="half" idx="10"/>
          </p:nvPr>
        </p:nvSpPr>
        <p:spPr/>
        <p:txBody>
          <a:bodyPr/>
          <a:lstStyle/>
          <a:p>
            <a:fld id="{20F48CB5-9B67-404F-80B9-64461E8B3E2A}" type="datetimeFigureOut">
              <a:rPr lang="en-US" smtClean="0"/>
              <a:t>7/17/2020</a:t>
            </a:fld>
            <a:endParaRPr lang="en-US"/>
          </a:p>
        </p:txBody>
      </p:sp>
      <p:sp>
        <p:nvSpPr>
          <p:cNvPr id="6" name="Footer Placeholder 5">
            <a:extLst>
              <a:ext uri="{FF2B5EF4-FFF2-40B4-BE49-F238E27FC236}">
                <a16:creationId xmlns:a16="http://schemas.microsoft.com/office/drawing/2014/main" id="{8EF9788D-B6A8-411D-8A8E-DC209B751F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9F0E2A-AF2A-4848-8B63-B883DCEAA664}"/>
              </a:ext>
            </a:extLst>
          </p:cNvPr>
          <p:cNvSpPr>
            <a:spLocks noGrp="1"/>
          </p:cNvSpPr>
          <p:nvPr>
            <p:ph type="sldNum" sz="quarter" idx="12"/>
          </p:nvPr>
        </p:nvSpPr>
        <p:spPr/>
        <p:txBody>
          <a:bodyPr/>
          <a:lstStyle/>
          <a:p>
            <a:fld id="{721B70AD-504F-4794-8818-1A97D21CF55D}" type="slidenum">
              <a:rPr lang="en-US" smtClean="0"/>
              <a:t>‹#›</a:t>
            </a:fld>
            <a:endParaRPr lang="en-US"/>
          </a:p>
        </p:txBody>
      </p:sp>
    </p:spTree>
    <p:extLst>
      <p:ext uri="{BB962C8B-B14F-4D97-AF65-F5344CB8AC3E}">
        <p14:creationId xmlns:p14="http://schemas.microsoft.com/office/powerpoint/2010/main" val="3009013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F8557-B568-40B3-B99B-07E87915CB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69DB2A-DBEB-4D6D-9638-8B18D8C5E5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3F86DD-4AE5-441A-8AAA-667DF45F2A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C2868C-2A52-43A4-BBBB-E004ED6F3CEB}"/>
              </a:ext>
            </a:extLst>
          </p:cNvPr>
          <p:cNvSpPr>
            <a:spLocks noGrp="1"/>
          </p:cNvSpPr>
          <p:nvPr>
            <p:ph type="dt" sz="half" idx="10"/>
          </p:nvPr>
        </p:nvSpPr>
        <p:spPr/>
        <p:txBody>
          <a:bodyPr/>
          <a:lstStyle/>
          <a:p>
            <a:fld id="{20F48CB5-9B67-404F-80B9-64461E8B3E2A}" type="datetimeFigureOut">
              <a:rPr lang="en-US" smtClean="0"/>
              <a:t>7/17/2020</a:t>
            </a:fld>
            <a:endParaRPr lang="en-US"/>
          </a:p>
        </p:txBody>
      </p:sp>
      <p:sp>
        <p:nvSpPr>
          <p:cNvPr id="6" name="Footer Placeholder 5">
            <a:extLst>
              <a:ext uri="{FF2B5EF4-FFF2-40B4-BE49-F238E27FC236}">
                <a16:creationId xmlns:a16="http://schemas.microsoft.com/office/drawing/2014/main" id="{C07D13DE-9AB8-45DB-AF9B-7FEF86D19B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8264B6-F451-4387-BE03-375B098D0D7B}"/>
              </a:ext>
            </a:extLst>
          </p:cNvPr>
          <p:cNvSpPr>
            <a:spLocks noGrp="1"/>
          </p:cNvSpPr>
          <p:nvPr>
            <p:ph type="sldNum" sz="quarter" idx="12"/>
          </p:nvPr>
        </p:nvSpPr>
        <p:spPr/>
        <p:txBody>
          <a:bodyPr/>
          <a:lstStyle/>
          <a:p>
            <a:fld id="{721B70AD-504F-4794-8818-1A97D21CF55D}" type="slidenum">
              <a:rPr lang="en-US" smtClean="0"/>
              <a:t>‹#›</a:t>
            </a:fld>
            <a:endParaRPr lang="en-US"/>
          </a:p>
        </p:txBody>
      </p:sp>
    </p:spTree>
    <p:extLst>
      <p:ext uri="{BB962C8B-B14F-4D97-AF65-F5344CB8AC3E}">
        <p14:creationId xmlns:p14="http://schemas.microsoft.com/office/powerpoint/2010/main" val="1162149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5F28AB-D3A2-4446-BE2C-D3578F768F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1CA56A-FE7E-4362-8425-0124DFB670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633AA-4D86-49E0-AA06-A363DFAE91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F48CB5-9B67-404F-80B9-64461E8B3E2A}" type="datetimeFigureOut">
              <a:rPr lang="en-US" smtClean="0"/>
              <a:t>7/17/2020</a:t>
            </a:fld>
            <a:endParaRPr lang="en-US"/>
          </a:p>
        </p:txBody>
      </p:sp>
      <p:sp>
        <p:nvSpPr>
          <p:cNvPr id="5" name="Footer Placeholder 4">
            <a:extLst>
              <a:ext uri="{FF2B5EF4-FFF2-40B4-BE49-F238E27FC236}">
                <a16:creationId xmlns:a16="http://schemas.microsoft.com/office/drawing/2014/main" id="{07CDFE8F-57D6-47D2-88C1-F98E1D1401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C9C7FE-3DEB-472D-9323-85A3AA4DAE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1B70AD-504F-4794-8818-1A97D21CF55D}" type="slidenum">
              <a:rPr lang="en-US" smtClean="0"/>
              <a:t>‹#›</a:t>
            </a:fld>
            <a:endParaRPr lang="en-US"/>
          </a:p>
        </p:txBody>
      </p:sp>
    </p:spTree>
    <p:extLst>
      <p:ext uri="{BB962C8B-B14F-4D97-AF65-F5344CB8AC3E}">
        <p14:creationId xmlns:p14="http://schemas.microsoft.com/office/powerpoint/2010/main" val="1573901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aws.amazon.com/cognito/devguide/identity/concepts/authentication%20-flow/"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6A1051-DF11-46AA-A4DB-B5C49B093DA1}"/>
              </a:ext>
            </a:extLst>
          </p:cNvPr>
          <p:cNvPicPr>
            <a:picLocks noChangeAspect="1"/>
          </p:cNvPicPr>
          <p:nvPr/>
        </p:nvPicPr>
        <p:blipFill>
          <a:blip r:embed="rId2"/>
          <a:stretch>
            <a:fillRect/>
          </a:stretch>
        </p:blipFill>
        <p:spPr>
          <a:xfrm>
            <a:off x="1916068" y="1039923"/>
            <a:ext cx="8359864" cy="4778154"/>
          </a:xfrm>
          <a:prstGeom prst="rect">
            <a:avLst/>
          </a:prstGeom>
        </p:spPr>
      </p:pic>
    </p:spTree>
    <p:extLst>
      <p:ext uri="{BB962C8B-B14F-4D97-AF65-F5344CB8AC3E}">
        <p14:creationId xmlns:p14="http://schemas.microsoft.com/office/powerpoint/2010/main" val="85506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934C80-663B-4426-B07B-8CFA5BC2A295}"/>
              </a:ext>
            </a:extLst>
          </p:cNvPr>
          <p:cNvPicPr>
            <a:picLocks noChangeAspect="1"/>
          </p:cNvPicPr>
          <p:nvPr/>
        </p:nvPicPr>
        <p:blipFill>
          <a:blip r:embed="rId2"/>
          <a:stretch>
            <a:fillRect/>
          </a:stretch>
        </p:blipFill>
        <p:spPr>
          <a:xfrm>
            <a:off x="1916068" y="1039923"/>
            <a:ext cx="8359864" cy="4778154"/>
          </a:xfrm>
          <a:prstGeom prst="rect">
            <a:avLst/>
          </a:prstGeom>
        </p:spPr>
      </p:pic>
    </p:spTree>
    <p:extLst>
      <p:ext uri="{BB962C8B-B14F-4D97-AF65-F5344CB8AC3E}">
        <p14:creationId xmlns:p14="http://schemas.microsoft.com/office/powerpoint/2010/main" val="3393923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F3BA5C-9129-48A6-A994-A267F896BFE5}"/>
              </a:ext>
            </a:extLst>
          </p:cNvPr>
          <p:cNvPicPr>
            <a:picLocks noChangeAspect="1"/>
          </p:cNvPicPr>
          <p:nvPr/>
        </p:nvPicPr>
        <p:blipFill>
          <a:blip r:embed="rId2"/>
          <a:stretch>
            <a:fillRect/>
          </a:stretch>
        </p:blipFill>
        <p:spPr>
          <a:xfrm>
            <a:off x="2131360" y="-65511"/>
            <a:ext cx="8163624" cy="4615188"/>
          </a:xfrm>
          <a:prstGeom prst="rect">
            <a:avLst/>
          </a:prstGeom>
        </p:spPr>
      </p:pic>
      <p:sp>
        <p:nvSpPr>
          <p:cNvPr id="3" name="TextBox 2">
            <a:extLst>
              <a:ext uri="{FF2B5EF4-FFF2-40B4-BE49-F238E27FC236}">
                <a16:creationId xmlns:a16="http://schemas.microsoft.com/office/drawing/2014/main" id="{F1C3EFC8-4770-4E6A-8627-49F47D3828A0}"/>
              </a:ext>
            </a:extLst>
          </p:cNvPr>
          <p:cNvSpPr txBox="1"/>
          <p:nvPr/>
        </p:nvSpPr>
        <p:spPr>
          <a:xfrm>
            <a:off x="0" y="4549676"/>
            <a:ext cx="11505073" cy="2308324"/>
          </a:xfrm>
          <a:prstGeom prst="rect">
            <a:avLst/>
          </a:prstGeom>
          <a:noFill/>
        </p:spPr>
        <p:txBody>
          <a:bodyPr wrap="none" rtlCol="0">
            <a:spAutoFit/>
          </a:bodyPr>
          <a:lstStyle/>
          <a:p>
            <a:r>
              <a:rPr lang="en-US" sz="1200" dirty="0">
                <a:effectLst/>
              </a:rPr>
              <a:t>The AWS Security Token Service (AWS STS) enables you to provide trusted (federated) users with temporary credentials that provide controlled access to your AWS resources. </a:t>
            </a:r>
          </a:p>
          <a:p>
            <a:r>
              <a:rPr lang="en-US" sz="1200" dirty="0">
                <a:effectLst/>
              </a:rPr>
              <a:t>These credentials can be used to sign in to the AWS Management Console or to make AWS API requests. </a:t>
            </a:r>
          </a:p>
          <a:p>
            <a:r>
              <a:rPr lang="en-US" sz="1200" dirty="0">
                <a:effectLst/>
              </a:rPr>
              <a:t>Temporary security credentials consist of a short-lived access key ID, a secret access key, and a session token. </a:t>
            </a:r>
          </a:p>
          <a:p>
            <a:endParaRPr lang="en-US" sz="1200" dirty="0">
              <a:effectLst/>
            </a:endParaRPr>
          </a:p>
          <a:p>
            <a:r>
              <a:rPr lang="en-US" sz="1200" dirty="0">
                <a:effectLst/>
              </a:rPr>
              <a:t>The temporary security credentials have a limited (3600 seconds, by default) and configurable lifetime. </a:t>
            </a:r>
          </a:p>
          <a:p>
            <a:r>
              <a:rPr lang="en-US" sz="1200" dirty="0">
                <a:effectLst/>
              </a:rPr>
              <a:t>You can specify how long the credentials are valid. After they expire, they cannot be reused. You do not have to rotate them or explicitly revoke them when they’re no longer needed.</a:t>
            </a:r>
          </a:p>
          <a:p>
            <a:r>
              <a:rPr lang="en-US" sz="1200" dirty="0">
                <a:effectLst/>
              </a:rPr>
              <a:t> </a:t>
            </a:r>
          </a:p>
          <a:p>
            <a:r>
              <a:rPr lang="en-US" sz="1200" dirty="0">
                <a:effectLst/>
              </a:rPr>
              <a:t>Some AWS STS APIs allow you to pass information about a multi-factor authentication (MFA) device.</a:t>
            </a:r>
          </a:p>
          <a:p>
            <a:r>
              <a:rPr lang="en-US" sz="1200" dirty="0">
                <a:effectLst/>
              </a:rPr>
              <a:t>This lets you make sure that the temporary security credentials that result from the API call can be used only by users who have authenticated with an MFA device</a:t>
            </a:r>
          </a:p>
          <a:p>
            <a:endParaRPr lang="en-US" sz="1200" dirty="0"/>
          </a:p>
          <a:p>
            <a:r>
              <a:rPr lang="en-US" sz="1200" dirty="0">
                <a:effectLst/>
              </a:rPr>
              <a:t>To support SSO, AWS lets you call a federation endpoint, passing temporary security credentials. </a:t>
            </a:r>
          </a:p>
          <a:p>
            <a:r>
              <a:rPr lang="en-US" sz="1200" dirty="0">
                <a:effectLst/>
              </a:rPr>
              <a:t>The endpoint returns a token that can be used to construct a URL that signs a user directly into the console without requiring a password.</a:t>
            </a:r>
          </a:p>
        </p:txBody>
      </p:sp>
    </p:spTree>
    <p:extLst>
      <p:ext uri="{BB962C8B-B14F-4D97-AF65-F5344CB8AC3E}">
        <p14:creationId xmlns:p14="http://schemas.microsoft.com/office/powerpoint/2010/main" val="4147007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940B6F-72CE-4F8F-A363-D9FE084C99D0}"/>
              </a:ext>
            </a:extLst>
          </p:cNvPr>
          <p:cNvPicPr>
            <a:picLocks noChangeAspect="1"/>
          </p:cNvPicPr>
          <p:nvPr/>
        </p:nvPicPr>
        <p:blipFill>
          <a:blip r:embed="rId2"/>
          <a:stretch>
            <a:fillRect/>
          </a:stretch>
        </p:blipFill>
        <p:spPr>
          <a:xfrm>
            <a:off x="1904637" y="1058974"/>
            <a:ext cx="8382726" cy="4740051"/>
          </a:xfrm>
          <a:prstGeom prst="rect">
            <a:avLst/>
          </a:prstGeom>
        </p:spPr>
      </p:pic>
    </p:spTree>
    <p:extLst>
      <p:ext uri="{BB962C8B-B14F-4D97-AF65-F5344CB8AC3E}">
        <p14:creationId xmlns:p14="http://schemas.microsoft.com/office/powerpoint/2010/main" val="2496690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FC3F0C-B548-4D9F-B1C7-474E1E48A61B}"/>
              </a:ext>
            </a:extLst>
          </p:cNvPr>
          <p:cNvPicPr>
            <a:picLocks noChangeAspect="1"/>
          </p:cNvPicPr>
          <p:nvPr/>
        </p:nvPicPr>
        <p:blipFill>
          <a:blip r:embed="rId2"/>
          <a:stretch>
            <a:fillRect/>
          </a:stretch>
        </p:blipFill>
        <p:spPr>
          <a:xfrm>
            <a:off x="3088640" y="107743"/>
            <a:ext cx="6118328" cy="3476448"/>
          </a:xfrm>
          <a:prstGeom prst="rect">
            <a:avLst/>
          </a:prstGeom>
        </p:spPr>
      </p:pic>
      <p:sp>
        <p:nvSpPr>
          <p:cNvPr id="3" name="TextBox 2">
            <a:extLst>
              <a:ext uri="{FF2B5EF4-FFF2-40B4-BE49-F238E27FC236}">
                <a16:creationId xmlns:a16="http://schemas.microsoft.com/office/drawing/2014/main" id="{B8C5E918-128E-401B-B16F-97D718970BF9}"/>
              </a:ext>
            </a:extLst>
          </p:cNvPr>
          <p:cNvSpPr txBox="1"/>
          <p:nvPr/>
        </p:nvSpPr>
        <p:spPr>
          <a:xfrm>
            <a:off x="172720" y="3520389"/>
            <a:ext cx="10253448" cy="3416320"/>
          </a:xfrm>
          <a:prstGeom prst="rect">
            <a:avLst/>
          </a:prstGeom>
          <a:noFill/>
        </p:spPr>
        <p:txBody>
          <a:bodyPr wrap="none" rtlCol="0">
            <a:spAutoFit/>
          </a:bodyPr>
          <a:lstStyle/>
          <a:p>
            <a:r>
              <a:rPr lang="en-US" sz="1200" dirty="0">
                <a:effectLst/>
              </a:rPr>
              <a:t>By default, AWS Security Token Service (AWS STS) is available as a global service, and all AWS STS requests go to a single endpoint. </a:t>
            </a:r>
          </a:p>
          <a:p>
            <a:r>
              <a:rPr lang="en-US" sz="1200" dirty="0">
                <a:effectLst/>
              </a:rPr>
              <a:t>Here are some important points: </a:t>
            </a:r>
          </a:p>
          <a:p>
            <a:r>
              <a:rPr lang="en-US" sz="1200" dirty="0">
                <a:effectLst/>
              </a:rPr>
              <a:t>• All calls go to the global endpoint, by default. </a:t>
            </a:r>
          </a:p>
          <a:p>
            <a:r>
              <a:rPr lang="en-US" sz="1200" dirty="0">
                <a:effectLst/>
              </a:rPr>
              <a:t>• Global endpoint maps to the US East (N. Virginia) region. </a:t>
            </a:r>
          </a:p>
          <a:p>
            <a:r>
              <a:rPr lang="en-US" sz="1200" dirty="0">
                <a:effectLst/>
              </a:rPr>
              <a:t>• Regional endpoints are activated by default. Except for US East (N. Virginia). </a:t>
            </a:r>
          </a:p>
          <a:p>
            <a:r>
              <a:rPr lang="en-US" sz="1200" dirty="0">
                <a:effectLst/>
              </a:rPr>
              <a:t>• Use AWS CloudTrail to log STS calls. </a:t>
            </a:r>
          </a:p>
          <a:p>
            <a:r>
              <a:rPr lang="en-US" sz="1200" dirty="0">
                <a:effectLst/>
              </a:rPr>
              <a:t>• Credentials work globally. </a:t>
            </a:r>
          </a:p>
          <a:p>
            <a:endParaRPr lang="en-US" sz="1200" dirty="0"/>
          </a:p>
          <a:p>
            <a:r>
              <a:rPr lang="en-US" sz="1200" dirty="0">
                <a:effectLst/>
              </a:rPr>
              <a:t>You can choose to send your AWS STS requests to a regional endpoint for the following reasons: </a:t>
            </a:r>
          </a:p>
          <a:p>
            <a:endParaRPr lang="en-US" sz="1200" dirty="0"/>
          </a:p>
          <a:p>
            <a:r>
              <a:rPr lang="en-US" sz="1200" b="1" dirty="0">
                <a:effectLst/>
              </a:rPr>
              <a:t>Reduce latency </a:t>
            </a:r>
          </a:p>
          <a:p>
            <a:r>
              <a:rPr lang="en-US" sz="1200" dirty="0">
                <a:effectLst/>
              </a:rPr>
              <a:t>By making your AWS STS calls to an endpoint that is geographically closer to your services and applications, you can access AWS STS services with lower latencies.</a:t>
            </a:r>
          </a:p>
          <a:p>
            <a:endParaRPr lang="en-US" sz="1200" dirty="0"/>
          </a:p>
          <a:p>
            <a:r>
              <a:rPr lang="en-US" sz="1200" b="1" dirty="0">
                <a:effectLst/>
              </a:rPr>
              <a:t> Build in redundancy </a:t>
            </a:r>
          </a:p>
          <a:p>
            <a:r>
              <a:rPr lang="en-US" sz="1200" dirty="0">
                <a:effectLst/>
              </a:rPr>
              <a:t>By adding code to your application that switches your AWS STS API calls to a different region, you ensure that if the first region stops responding for any reason, </a:t>
            </a:r>
          </a:p>
          <a:p>
            <a:r>
              <a:rPr lang="en-US" sz="1200" dirty="0">
                <a:effectLst/>
              </a:rPr>
              <a:t>your application is more fault-tolerant and continues to operate. </a:t>
            </a:r>
          </a:p>
          <a:p>
            <a:endParaRPr lang="en-US" sz="1200" dirty="0">
              <a:effectLst/>
            </a:endParaRPr>
          </a:p>
          <a:p>
            <a:r>
              <a:rPr lang="en-US" sz="1200" dirty="0">
                <a:effectLst/>
              </a:rPr>
              <a:t>Before you can use an AWS STS endpoint in a different region, you must activate AWS STS in that region for your AWS account. </a:t>
            </a:r>
          </a:p>
        </p:txBody>
      </p:sp>
    </p:spTree>
    <p:extLst>
      <p:ext uri="{BB962C8B-B14F-4D97-AF65-F5344CB8AC3E}">
        <p14:creationId xmlns:p14="http://schemas.microsoft.com/office/powerpoint/2010/main" val="3725800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5B95AE-72DE-4E49-8E4F-19FDDFB4FA32}"/>
              </a:ext>
            </a:extLst>
          </p:cNvPr>
          <p:cNvPicPr>
            <a:picLocks noChangeAspect="1"/>
          </p:cNvPicPr>
          <p:nvPr/>
        </p:nvPicPr>
        <p:blipFill>
          <a:blip r:embed="rId2"/>
          <a:stretch>
            <a:fillRect/>
          </a:stretch>
        </p:blipFill>
        <p:spPr>
          <a:xfrm>
            <a:off x="2367279" y="0"/>
            <a:ext cx="7625443" cy="4325706"/>
          </a:xfrm>
          <a:prstGeom prst="rect">
            <a:avLst/>
          </a:prstGeom>
        </p:spPr>
      </p:pic>
      <p:sp>
        <p:nvSpPr>
          <p:cNvPr id="3" name="TextBox 2">
            <a:extLst>
              <a:ext uri="{FF2B5EF4-FFF2-40B4-BE49-F238E27FC236}">
                <a16:creationId xmlns:a16="http://schemas.microsoft.com/office/drawing/2014/main" id="{F92CBB65-516A-4125-AE1E-2C9356A1639B}"/>
              </a:ext>
            </a:extLst>
          </p:cNvPr>
          <p:cNvSpPr txBox="1"/>
          <p:nvPr/>
        </p:nvSpPr>
        <p:spPr>
          <a:xfrm>
            <a:off x="279247" y="4180344"/>
            <a:ext cx="11633506" cy="2677656"/>
          </a:xfrm>
          <a:prstGeom prst="rect">
            <a:avLst/>
          </a:prstGeom>
          <a:noFill/>
        </p:spPr>
        <p:txBody>
          <a:bodyPr wrap="none" rtlCol="0">
            <a:spAutoFit/>
          </a:bodyPr>
          <a:lstStyle/>
          <a:p>
            <a:r>
              <a:rPr lang="en-US" sz="1200" dirty="0">
                <a:effectLst/>
              </a:rPr>
              <a:t>In this scenario: </a:t>
            </a:r>
          </a:p>
          <a:p>
            <a:r>
              <a:rPr lang="en-US" sz="1200" dirty="0">
                <a:effectLst/>
              </a:rPr>
              <a:t>• The identity broker application has permissions to access the AWS STS API to create temporary security credentials. </a:t>
            </a:r>
          </a:p>
          <a:p>
            <a:r>
              <a:rPr lang="en-US" sz="1200" dirty="0">
                <a:effectLst/>
              </a:rPr>
              <a:t>• The identity broker application is able to verify that employees are authenticated within the existing authentication system. </a:t>
            </a:r>
          </a:p>
          <a:p>
            <a:r>
              <a:rPr lang="en-US" sz="1200" dirty="0">
                <a:effectLst/>
              </a:rPr>
              <a:t>• Users are able to get a temporary URL that gives them access to the AWS Management Console (which is referred to as single sign-on). IAM user groups from another AWS account </a:t>
            </a:r>
          </a:p>
          <a:p>
            <a:endParaRPr lang="en-US" sz="1200" dirty="0"/>
          </a:p>
          <a:p>
            <a:r>
              <a:rPr lang="en-US" sz="1200" dirty="0">
                <a:effectLst/>
              </a:rPr>
              <a:t>You can establish cross-account access by using IAM roles. </a:t>
            </a:r>
          </a:p>
          <a:p>
            <a:r>
              <a:rPr lang="en-US" sz="1200" dirty="0">
                <a:effectLst/>
              </a:rPr>
              <a:t>Using roles for cross-account access lets you grant access to any resources that the trusting account (Account A) has access to, as long as the resource is in a service that supports roles.</a:t>
            </a:r>
          </a:p>
          <a:p>
            <a:endParaRPr lang="en-US" sz="1200" dirty="0"/>
          </a:p>
          <a:p>
            <a:r>
              <a:rPr lang="en-US" sz="1200" dirty="0">
                <a:effectLst/>
              </a:rPr>
              <a:t> IAM users within the current account:</a:t>
            </a:r>
          </a:p>
          <a:p>
            <a:r>
              <a:rPr lang="en-US" sz="1200" dirty="0">
                <a:effectLst/>
              </a:rPr>
              <a:t> For mission-critical permissions that IAM users might not frequently use, you can separate those permissions from their normal day-to-day permissions by using roles. </a:t>
            </a:r>
          </a:p>
          <a:p>
            <a:r>
              <a:rPr lang="en-US" sz="1200" dirty="0">
                <a:effectLst/>
              </a:rPr>
              <a:t>Users would then have to actively assume a role, which can prevent them from accidentally performing disruptive actions. </a:t>
            </a:r>
          </a:p>
          <a:p>
            <a:endParaRPr lang="en-US" sz="1200" dirty="0"/>
          </a:p>
          <a:p>
            <a:r>
              <a:rPr lang="en-US" sz="1200" dirty="0">
                <a:effectLst/>
              </a:rPr>
              <a:t>For example, you might have Amazon EC2 instances that are critical to your organization. </a:t>
            </a:r>
          </a:p>
          <a:p>
            <a:r>
              <a:rPr lang="en-US" sz="1200" dirty="0">
                <a:effectLst/>
              </a:rPr>
              <a:t>Instead of directly granting administrators permission to terminate the instances, you can create a role with those privileges and allow administrators to assume the role.</a:t>
            </a:r>
          </a:p>
        </p:txBody>
      </p:sp>
    </p:spTree>
    <p:extLst>
      <p:ext uri="{BB962C8B-B14F-4D97-AF65-F5344CB8AC3E}">
        <p14:creationId xmlns:p14="http://schemas.microsoft.com/office/powerpoint/2010/main" val="1130578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A1A41B-42B4-44BE-BE46-0DAFDCC7F80D}"/>
              </a:ext>
            </a:extLst>
          </p:cNvPr>
          <p:cNvSpPr txBox="1"/>
          <p:nvPr/>
        </p:nvSpPr>
        <p:spPr>
          <a:xfrm>
            <a:off x="243840" y="375920"/>
            <a:ext cx="8090485" cy="5632311"/>
          </a:xfrm>
          <a:prstGeom prst="rect">
            <a:avLst/>
          </a:prstGeom>
          <a:noFill/>
        </p:spPr>
        <p:txBody>
          <a:bodyPr wrap="none" rtlCol="0">
            <a:spAutoFit/>
          </a:bodyPr>
          <a:lstStyle/>
          <a:p>
            <a:r>
              <a:rPr lang="en-US" sz="1200" dirty="0">
                <a:effectLst/>
              </a:rPr>
              <a:t>Administrators won't have permission to terminate those instances; they must first assume a role. </a:t>
            </a:r>
          </a:p>
          <a:p>
            <a:r>
              <a:rPr lang="en-US" sz="1200" dirty="0">
                <a:effectLst/>
              </a:rPr>
              <a:t>By using a role, administrators must take an additional step to assume a role before they can stop an instance that's critical </a:t>
            </a:r>
          </a:p>
          <a:p>
            <a:r>
              <a:rPr lang="en-US" sz="1200" dirty="0">
                <a:effectLst/>
              </a:rPr>
              <a:t>to your organization. </a:t>
            </a:r>
          </a:p>
          <a:p>
            <a:endParaRPr lang="en-US" sz="1200" dirty="0"/>
          </a:p>
          <a:p>
            <a:r>
              <a:rPr lang="en-US" sz="1200" b="1" dirty="0">
                <a:effectLst/>
              </a:rPr>
              <a:t>Third Parties: </a:t>
            </a:r>
          </a:p>
          <a:p>
            <a:r>
              <a:rPr lang="en-US" sz="1200" dirty="0">
                <a:effectLst/>
              </a:rPr>
              <a:t>When third parties require access to your organization's AWS resources, you can use roles to delegate API access to them. </a:t>
            </a:r>
          </a:p>
          <a:p>
            <a:r>
              <a:rPr lang="en-US" sz="1200" dirty="0">
                <a:effectLst/>
              </a:rPr>
              <a:t>For example, a third party might provide a service for managing your AWS resources. </a:t>
            </a:r>
          </a:p>
          <a:p>
            <a:r>
              <a:rPr lang="en-US" sz="1200" dirty="0">
                <a:effectLst/>
              </a:rPr>
              <a:t>With IAM roles, you can grant these third parties access to your AWS resources without sharing your AWS security credentials. </a:t>
            </a:r>
          </a:p>
          <a:p>
            <a:r>
              <a:rPr lang="en-US" sz="1200" dirty="0">
                <a:effectLst/>
              </a:rPr>
              <a:t>Instead, they can assume a role that you created to access your AWS resources. </a:t>
            </a:r>
          </a:p>
          <a:p>
            <a:endParaRPr lang="en-US" sz="1200" dirty="0"/>
          </a:p>
          <a:p>
            <a:r>
              <a:rPr lang="en-US" sz="1200" dirty="0">
                <a:effectLst/>
              </a:rPr>
              <a:t>Third parties must provide you the following information for you to create a role that they can assume: </a:t>
            </a:r>
          </a:p>
          <a:p>
            <a:r>
              <a:rPr lang="en-US" sz="1200" dirty="0">
                <a:effectLst/>
              </a:rPr>
              <a:t>• The AWS account ID that the third party's IAM users use to assume your role. </a:t>
            </a:r>
          </a:p>
          <a:p>
            <a:r>
              <a:rPr lang="en-US" sz="1200" dirty="0">
                <a:effectLst/>
              </a:rPr>
              <a:t>      You specify their AWS account ID when you define the trusted entity for the role. </a:t>
            </a:r>
          </a:p>
          <a:p>
            <a:r>
              <a:rPr lang="en-US" sz="1200" dirty="0">
                <a:effectLst/>
              </a:rPr>
              <a:t>• An external ID that the third party can associate with your role. </a:t>
            </a:r>
          </a:p>
          <a:p>
            <a:r>
              <a:rPr lang="en-US" sz="1200" dirty="0"/>
              <a:t>     </a:t>
            </a:r>
            <a:r>
              <a:rPr lang="en-US" sz="1200" dirty="0">
                <a:effectLst/>
              </a:rPr>
              <a:t>You specify the ID that was provided by the third party when you define the trusted entity for the role. </a:t>
            </a:r>
          </a:p>
          <a:p>
            <a:r>
              <a:rPr lang="en-US" sz="1200" dirty="0">
                <a:effectLst/>
              </a:rPr>
              <a:t>• The permissions that the third party requires in order to work with your AWS resources. </a:t>
            </a:r>
          </a:p>
          <a:p>
            <a:r>
              <a:rPr lang="en-US" sz="1200" dirty="0"/>
              <a:t>     </a:t>
            </a:r>
            <a:r>
              <a:rPr lang="en-US" sz="1200" dirty="0">
                <a:effectLst/>
              </a:rPr>
              <a:t>You specify these permissions when defining the role's permission policy. </a:t>
            </a:r>
          </a:p>
          <a:p>
            <a:r>
              <a:rPr lang="en-US" sz="1200" dirty="0"/>
              <a:t>     </a:t>
            </a:r>
            <a:r>
              <a:rPr lang="en-US" sz="1200" dirty="0">
                <a:effectLst/>
              </a:rPr>
              <a:t>This policy defines what actions they can take and what resources they can access. </a:t>
            </a:r>
          </a:p>
          <a:p>
            <a:r>
              <a:rPr lang="en-US" sz="1200" dirty="0">
                <a:effectLst/>
              </a:rPr>
              <a:t>• After you create the role, you must share the role's Amazon Resource Name (ARN) with the third party. </a:t>
            </a:r>
          </a:p>
          <a:p>
            <a:r>
              <a:rPr lang="en-US" sz="1200" dirty="0"/>
              <a:t>      </a:t>
            </a:r>
            <a:r>
              <a:rPr lang="en-US" sz="1200" dirty="0">
                <a:effectLst/>
              </a:rPr>
              <a:t>They require your role's ARN in order to assume the role. </a:t>
            </a:r>
          </a:p>
          <a:p>
            <a:endParaRPr lang="en-US" sz="1200" dirty="0"/>
          </a:p>
          <a:p>
            <a:r>
              <a:rPr lang="en-US" sz="1200" b="1" dirty="0">
                <a:effectLst/>
              </a:rPr>
              <a:t>Identity Broker: </a:t>
            </a:r>
          </a:p>
          <a:p>
            <a:r>
              <a:rPr lang="en-US" sz="1200" dirty="0">
                <a:effectLst/>
              </a:rPr>
              <a:t>• Used to query AWS STS </a:t>
            </a:r>
          </a:p>
          <a:p>
            <a:r>
              <a:rPr lang="en-US" sz="1200" dirty="0">
                <a:effectLst/>
              </a:rPr>
              <a:t>• Determines user from a web request </a:t>
            </a:r>
          </a:p>
          <a:p>
            <a:r>
              <a:rPr lang="en-US" sz="1200" dirty="0">
                <a:effectLst/>
              </a:rPr>
              <a:t>• Uses AWS credentials (service account) to authenticate to AWS </a:t>
            </a:r>
          </a:p>
          <a:p>
            <a:r>
              <a:rPr lang="en-US" sz="1200" dirty="0">
                <a:effectLst/>
              </a:rPr>
              <a:t>• Issues temporary security credentials to access AWS APIs (through STS) </a:t>
            </a:r>
          </a:p>
          <a:p>
            <a:r>
              <a:rPr lang="en-US" sz="1200" dirty="0">
                <a:effectLst/>
              </a:rPr>
              <a:t>• AWS permissions are configured by the administrator of the identity broker </a:t>
            </a:r>
          </a:p>
          <a:p>
            <a:r>
              <a:rPr lang="en-US" sz="1200" dirty="0">
                <a:effectLst/>
              </a:rPr>
              <a:t>• Configurable timeout; 1–36 hours </a:t>
            </a:r>
          </a:p>
          <a:p>
            <a:r>
              <a:rPr lang="en-US" sz="1200" dirty="0">
                <a:effectLst/>
              </a:rPr>
              <a:t>• Sample IIS authentication proxy code provided </a:t>
            </a:r>
          </a:p>
          <a:p>
            <a:r>
              <a:rPr lang="en-US" sz="1200" dirty="0"/>
              <a:t>  </a:t>
            </a:r>
            <a:r>
              <a:rPr lang="en-US" sz="1200" dirty="0">
                <a:effectLst/>
              </a:rPr>
              <a:t> http://aws.amazon.com/code/128865309919019</a:t>
            </a:r>
          </a:p>
        </p:txBody>
      </p:sp>
    </p:spTree>
    <p:extLst>
      <p:ext uri="{BB962C8B-B14F-4D97-AF65-F5344CB8AC3E}">
        <p14:creationId xmlns:p14="http://schemas.microsoft.com/office/powerpoint/2010/main" val="505502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7CC53A-A6E5-41E7-A474-9B677FC994B8}"/>
              </a:ext>
            </a:extLst>
          </p:cNvPr>
          <p:cNvPicPr>
            <a:picLocks noChangeAspect="1"/>
          </p:cNvPicPr>
          <p:nvPr/>
        </p:nvPicPr>
        <p:blipFill>
          <a:blip r:embed="rId2"/>
          <a:stretch>
            <a:fillRect/>
          </a:stretch>
        </p:blipFill>
        <p:spPr>
          <a:xfrm>
            <a:off x="1916068" y="1047543"/>
            <a:ext cx="8359864" cy="4762913"/>
          </a:xfrm>
          <a:prstGeom prst="rect">
            <a:avLst/>
          </a:prstGeom>
        </p:spPr>
      </p:pic>
    </p:spTree>
    <p:extLst>
      <p:ext uri="{BB962C8B-B14F-4D97-AF65-F5344CB8AC3E}">
        <p14:creationId xmlns:p14="http://schemas.microsoft.com/office/powerpoint/2010/main" val="1052308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43A64C-6449-41A2-8C5F-7734C17D8B1E}"/>
              </a:ext>
            </a:extLst>
          </p:cNvPr>
          <p:cNvPicPr>
            <a:picLocks noChangeAspect="1"/>
          </p:cNvPicPr>
          <p:nvPr/>
        </p:nvPicPr>
        <p:blipFill>
          <a:blip r:embed="rId2"/>
          <a:stretch>
            <a:fillRect/>
          </a:stretch>
        </p:blipFill>
        <p:spPr>
          <a:xfrm>
            <a:off x="2621280" y="0"/>
            <a:ext cx="7654652" cy="4389039"/>
          </a:xfrm>
          <a:prstGeom prst="rect">
            <a:avLst/>
          </a:prstGeom>
        </p:spPr>
      </p:pic>
      <p:sp>
        <p:nvSpPr>
          <p:cNvPr id="3" name="TextBox 2">
            <a:extLst>
              <a:ext uri="{FF2B5EF4-FFF2-40B4-BE49-F238E27FC236}">
                <a16:creationId xmlns:a16="http://schemas.microsoft.com/office/drawing/2014/main" id="{94DC622B-FE31-4B27-B5CD-0F65A5DDC5F9}"/>
              </a:ext>
            </a:extLst>
          </p:cNvPr>
          <p:cNvSpPr txBox="1"/>
          <p:nvPr/>
        </p:nvSpPr>
        <p:spPr>
          <a:xfrm>
            <a:off x="109297" y="4348480"/>
            <a:ext cx="11973406" cy="2677656"/>
          </a:xfrm>
          <a:prstGeom prst="rect">
            <a:avLst/>
          </a:prstGeom>
          <a:noFill/>
        </p:spPr>
        <p:txBody>
          <a:bodyPr wrap="none" rtlCol="0">
            <a:spAutoFit/>
          </a:bodyPr>
          <a:lstStyle/>
          <a:p>
            <a:r>
              <a:rPr lang="en-US" sz="1200" dirty="0">
                <a:effectLst/>
              </a:rPr>
              <a:t>As an alternative to creating IAM users in your AWS account, IAM lets you use identity providers. </a:t>
            </a:r>
          </a:p>
          <a:p>
            <a:r>
              <a:rPr lang="en-US" sz="1200" dirty="0">
                <a:effectLst/>
              </a:rPr>
              <a:t>Using identity providers, you can manage user identities outside of AWS, and you can give these external user identities (federated users) permissions to use AWS resources in your account. </a:t>
            </a:r>
          </a:p>
          <a:p>
            <a:r>
              <a:rPr lang="en-US" sz="1200" dirty="0">
                <a:effectLst/>
              </a:rPr>
              <a:t>This is useful if your organization has its own identity system, such as a corporate user directory (for example, Microsoft Active Directory or AWS Directory Service).</a:t>
            </a:r>
          </a:p>
          <a:p>
            <a:r>
              <a:rPr lang="en-US" sz="1200" dirty="0">
                <a:effectLst/>
              </a:rPr>
              <a:t> </a:t>
            </a:r>
          </a:p>
          <a:p>
            <a:r>
              <a:rPr lang="en-US" sz="1200" dirty="0">
                <a:effectLst/>
              </a:rPr>
              <a:t>It is also useful if you are creating a mobile app or web application that requires access to AWS resources. </a:t>
            </a:r>
          </a:p>
          <a:p>
            <a:r>
              <a:rPr lang="en-US" sz="1200" dirty="0">
                <a:effectLst/>
              </a:rPr>
              <a:t>When you use an identity provider, you don't have to create custom sign-in code or manage your own user identities.</a:t>
            </a:r>
          </a:p>
          <a:p>
            <a:r>
              <a:rPr lang="en-US" sz="1200" dirty="0">
                <a:effectLst/>
              </a:rPr>
              <a:t> Instead, users of your app can sign in using a well-known identity provider, such as Amazon Cognito, Login with Amazon, Facebook, or Google, and you can give permissions</a:t>
            </a:r>
          </a:p>
          <a:p>
            <a:r>
              <a:rPr lang="en-US" sz="1200" dirty="0"/>
              <a:t>     </a:t>
            </a:r>
            <a:r>
              <a:rPr lang="en-US" sz="1200" dirty="0">
                <a:effectLst/>
              </a:rPr>
              <a:t> to use AWS resources in your account to that external identity. </a:t>
            </a:r>
          </a:p>
          <a:p>
            <a:endParaRPr lang="en-US" sz="1200" dirty="0">
              <a:effectLst/>
            </a:endParaRPr>
          </a:p>
          <a:p>
            <a:r>
              <a:rPr lang="en-US" sz="1200" dirty="0">
                <a:effectLst/>
              </a:rPr>
              <a:t>Using an identity provider helps you keep your AWS account secure, because you don't have to distribute long-term security credentials, such as IAM user access keys, with your application.</a:t>
            </a:r>
          </a:p>
          <a:p>
            <a:endParaRPr lang="en-US" sz="1200" dirty="0">
              <a:effectLst/>
            </a:endParaRPr>
          </a:p>
          <a:p>
            <a:r>
              <a:rPr lang="en-US" sz="1200" dirty="0">
                <a:effectLst/>
              </a:rPr>
              <a:t>To use an identity provider, create an IAM identity provider entity to establish trust between your AWS account and the external identity provider. </a:t>
            </a:r>
          </a:p>
          <a:p>
            <a:r>
              <a:rPr lang="en-US" sz="1200" dirty="0">
                <a:effectLst/>
              </a:rPr>
              <a:t>IAM supports identity providers that are compatible with SAML 2.0 (Security Assertion Markup Language 2.0) or with OpenID Connect (OIDC)</a:t>
            </a:r>
          </a:p>
          <a:p>
            <a:endParaRPr lang="en-US" sz="1200" dirty="0">
              <a:effectLst/>
            </a:endParaRPr>
          </a:p>
        </p:txBody>
      </p:sp>
    </p:spTree>
    <p:extLst>
      <p:ext uri="{BB962C8B-B14F-4D97-AF65-F5344CB8AC3E}">
        <p14:creationId xmlns:p14="http://schemas.microsoft.com/office/powerpoint/2010/main" val="1842598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FE7C39-6284-4813-9F45-8106BD534A7C}"/>
              </a:ext>
            </a:extLst>
          </p:cNvPr>
          <p:cNvPicPr>
            <a:picLocks noChangeAspect="1"/>
          </p:cNvPicPr>
          <p:nvPr/>
        </p:nvPicPr>
        <p:blipFill>
          <a:blip r:embed="rId2"/>
          <a:stretch>
            <a:fillRect/>
          </a:stretch>
        </p:blipFill>
        <p:spPr>
          <a:xfrm>
            <a:off x="1927499" y="152192"/>
            <a:ext cx="8337002" cy="4785775"/>
          </a:xfrm>
          <a:prstGeom prst="rect">
            <a:avLst/>
          </a:prstGeom>
        </p:spPr>
      </p:pic>
      <p:sp>
        <p:nvSpPr>
          <p:cNvPr id="3" name="TextBox 2">
            <a:extLst>
              <a:ext uri="{FF2B5EF4-FFF2-40B4-BE49-F238E27FC236}">
                <a16:creationId xmlns:a16="http://schemas.microsoft.com/office/drawing/2014/main" id="{93B325DF-6847-486E-9E3F-D18C79DB9251}"/>
              </a:ext>
            </a:extLst>
          </p:cNvPr>
          <p:cNvSpPr txBox="1"/>
          <p:nvPr/>
        </p:nvSpPr>
        <p:spPr>
          <a:xfrm>
            <a:off x="121920" y="5151120"/>
            <a:ext cx="12007390" cy="1200329"/>
          </a:xfrm>
          <a:prstGeom prst="rect">
            <a:avLst/>
          </a:prstGeom>
          <a:noFill/>
        </p:spPr>
        <p:txBody>
          <a:bodyPr wrap="none" rtlCol="0">
            <a:spAutoFit/>
          </a:bodyPr>
          <a:lstStyle/>
          <a:p>
            <a:r>
              <a:rPr lang="en-US" sz="1200" dirty="0">
                <a:effectLst/>
              </a:rPr>
              <a:t>Security Assertion Markup Language 2.0 (SAML) is an open standard for exchanging identity and security information with applications and service providers.</a:t>
            </a:r>
          </a:p>
          <a:p>
            <a:endParaRPr lang="en-US" sz="1200" dirty="0"/>
          </a:p>
          <a:p>
            <a:r>
              <a:rPr lang="en-US" sz="1200" dirty="0">
                <a:effectLst/>
              </a:rPr>
              <a:t> Applications and service providers that support SAML enable you to sign in using your corporate directory credentials, such as your user name and password from Microsoft Active Directory.</a:t>
            </a:r>
          </a:p>
          <a:p>
            <a:r>
              <a:rPr lang="en-US" sz="1200" dirty="0">
                <a:effectLst/>
              </a:rPr>
              <a:t> With SAML, you can use single sign-on (SSO) to sign in to all of your SAML-enabled applications by using a single set of credentials. </a:t>
            </a:r>
          </a:p>
          <a:p>
            <a:endParaRPr lang="en-US" sz="1200" dirty="0"/>
          </a:p>
          <a:p>
            <a:r>
              <a:rPr lang="en-US" sz="1200" dirty="0">
                <a:effectLst/>
              </a:rPr>
              <a:t>SAML-enabled applications delegate authentication requests to your corporate directory. When users are removed from your directory, they are no longer able to sign in.</a:t>
            </a:r>
          </a:p>
        </p:txBody>
      </p:sp>
    </p:spTree>
    <p:extLst>
      <p:ext uri="{BB962C8B-B14F-4D97-AF65-F5344CB8AC3E}">
        <p14:creationId xmlns:p14="http://schemas.microsoft.com/office/powerpoint/2010/main" val="552757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E2864-2E6F-4260-ABCB-A91C810741C7}"/>
              </a:ext>
            </a:extLst>
          </p:cNvPr>
          <p:cNvPicPr>
            <a:picLocks noChangeAspect="1"/>
          </p:cNvPicPr>
          <p:nvPr/>
        </p:nvPicPr>
        <p:blipFill>
          <a:blip r:embed="rId2"/>
          <a:stretch>
            <a:fillRect/>
          </a:stretch>
        </p:blipFill>
        <p:spPr>
          <a:xfrm>
            <a:off x="3231102" y="0"/>
            <a:ext cx="6360522" cy="3627123"/>
          </a:xfrm>
          <a:prstGeom prst="rect">
            <a:avLst/>
          </a:prstGeom>
        </p:spPr>
      </p:pic>
      <p:sp>
        <p:nvSpPr>
          <p:cNvPr id="3" name="TextBox 2">
            <a:extLst>
              <a:ext uri="{FF2B5EF4-FFF2-40B4-BE49-F238E27FC236}">
                <a16:creationId xmlns:a16="http://schemas.microsoft.com/office/drawing/2014/main" id="{9DFF11FF-BC6E-484C-A663-A9F4CAAECB80}"/>
              </a:ext>
            </a:extLst>
          </p:cNvPr>
          <p:cNvSpPr txBox="1"/>
          <p:nvPr/>
        </p:nvSpPr>
        <p:spPr>
          <a:xfrm>
            <a:off x="142240" y="3626346"/>
            <a:ext cx="9561144" cy="3231654"/>
          </a:xfrm>
          <a:prstGeom prst="rect">
            <a:avLst/>
          </a:prstGeom>
          <a:noFill/>
        </p:spPr>
        <p:txBody>
          <a:bodyPr wrap="none" rtlCol="0">
            <a:spAutoFit/>
          </a:bodyPr>
          <a:lstStyle/>
          <a:p>
            <a:pPr marL="228600" indent="-228600">
              <a:buAutoNum type="arabicPeriod"/>
            </a:pPr>
            <a:r>
              <a:rPr lang="en-US" sz="1200" dirty="0">
                <a:effectLst/>
              </a:rPr>
              <a:t>User browses to a URL: A user in your organization browses to an internal portal in your network.</a:t>
            </a:r>
          </a:p>
          <a:p>
            <a:r>
              <a:rPr lang="en-US" sz="1200" dirty="0"/>
              <a:t>     </a:t>
            </a:r>
            <a:r>
              <a:rPr lang="en-US" sz="1200" dirty="0">
                <a:effectLst/>
              </a:rPr>
              <a:t>The portal also functions as the </a:t>
            </a:r>
            <a:r>
              <a:rPr lang="en-US" sz="1200" dirty="0" err="1">
                <a:effectLst/>
              </a:rPr>
              <a:t>IdP</a:t>
            </a:r>
            <a:r>
              <a:rPr lang="en-US" sz="1200" dirty="0">
                <a:effectLst/>
              </a:rPr>
              <a:t> that handles the SAML trust between your organization and AWS. </a:t>
            </a:r>
          </a:p>
          <a:p>
            <a:r>
              <a:rPr lang="en-US" sz="1200" dirty="0">
                <a:effectLst/>
              </a:rPr>
              <a:t>2. User authenticated: The identity provider (</a:t>
            </a:r>
            <a:r>
              <a:rPr lang="en-US" sz="1200" dirty="0" err="1">
                <a:effectLst/>
              </a:rPr>
              <a:t>IdP</a:t>
            </a:r>
            <a:r>
              <a:rPr lang="en-US" sz="1200" dirty="0">
                <a:effectLst/>
              </a:rPr>
              <a:t>) authenticates the user’s identity against AD. </a:t>
            </a:r>
          </a:p>
          <a:p>
            <a:r>
              <a:rPr lang="en-US" sz="1200" dirty="0">
                <a:effectLst/>
              </a:rPr>
              <a:t>3. Receives authentication response: The client receives a SAML assertion (in the form of authentication response) from the </a:t>
            </a:r>
            <a:r>
              <a:rPr lang="en-US" sz="1200" dirty="0" err="1">
                <a:effectLst/>
              </a:rPr>
              <a:t>IdP</a:t>
            </a:r>
            <a:r>
              <a:rPr lang="en-US" sz="1200" dirty="0">
                <a:effectLst/>
              </a:rPr>
              <a:t>. </a:t>
            </a:r>
          </a:p>
          <a:p>
            <a:r>
              <a:rPr lang="en-US" sz="1200" dirty="0">
                <a:effectLst/>
              </a:rPr>
              <a:t>4. Post to sign-in passing </a:t>
            </a:r>
            <a:r>
              <a:rPr lang="en-US" sz="1200" dirty="0" err="1">
                <a:effectLst/>
              </a:rPr>
              <a:t>AuthN</a:t>
            </a:r>
            <a:r>
              <a:rPr lang="en-US" sz="1200" dirty="0">
                <a:effectLst/>
              </a:rPr>
              <a:t>: The client posts the SAML assertion to the new AWS sign-in endpoint. </a:t>
            </a:r>
          </a:p>
          <a:p>
            <a:r>
              <a:rPr lang="en-US" sz="1200" dirty="0"/>
              <a:t>    </a:t>
            </a:r>
            <a:r>
              <a:rPr lang="en-US" sz="1200" dirty="0">
                <a:effectLst/>
              </a:rPr>
              <a:t>Behind the scenes, sign-in uses the </a:t>
            </a:r>
            <a:r>
              <a:rPr lang="en-US" sz="1200" dirty="0" err="1">
                <a:effectLst/>
              </a:rPr>
              <a:t>AssumeRoleWithSAML</a:t>
            </a:r>
            <a:r>
              <a:rPr lang="en-US" sz="1200" dirty="0">
                <a:effectLst/>
              </a:rPr>
              <a:t> API to request temporary security credentials and construct a sign-in URL. </a:t>
            </a:r>
          </a:p>
          <a:p>
            <a:r>
              <a:rPr lang="en-US" sz="1200" dirty="0">
                <a:effectLst/>
              </a:rPr>
              <a:t>5. Redirect client to AWS Management Console: The user’s browser receives the sign-in URL and is redirected to the AWS Management Console. </a:t>
            </a:r>
          </a:p>
          <a:p>
            <a:endParaRPr lang="en-US" sz="1200" dirty="0"/>
          </a:p>
          <a:p>
            <a:r>
              <a:rPr lang="en-US" sz="1200" dirty="0">
                <a:effectLst/>
              </a:rPr>
              <a:t>From the user’s perspective, the process happens transparently. </a:t>
            </a:r>
          </a:p>
          <a:p>
            <a:r>
              <a:rPr lang="en-US" sz="1200" dirty="0">
                <a:effectLst/>
              </a:rPr>
              <a:t>The user starts at your organization’s internal portal and ends up at the AWS Management Console without ever having to supply any AWS credentials.</a:t>
            </a:r>
          </a:p>
          <a:p>
            <a:endParaRPr lang="en-US" sz="1200" dirty="0"/>
          </a:p>
          <a:p>
            <a:r>
              <a:rPr lang="en-US" sz="1200" dirty="0">
                <a:effectLst/>
              </a:rPr>
              <a:t> The basic steps: </a:t>
            </a:r>
          </a:p>
          <a:p>
            <a:pPr marL="228600" indent="-228600">
              <a:buAutoNum type="arabicPeriod"/>
            </a:pPr>
            <a:r>
              <a:rPr lang="en-US" sz="1200" dirty="0">
                <a:effectLst/>
              </a:rPr>
              <a:t>Generate a metadata document using your </a:t>
            </a:r>
            <a:r>
              <a:rPr lang="en-US" sz="1200" dirty="0" err="1">
                <a:effectLst/>
              </a:rPr>
              <a:t>IdP</a:t>
            </a:r>
            <a:r>
              <a:rPr lang="en-US" sz="1200" dirty="0">
                <a:effectLst/>
              </a:rPr>
              <a:t> software. </a:t>
            </a:r>
          </a:p>
          <a:p>
            <a:pPr marL="228600" indent="-228600">
              <a:buAutoNum type="arabicPeriod"/>
            </a:pPr>
            <a:r>
              <a:rPr lang="en-US" sz="1200" dirty="0">
                <a:effectLst/>
              </a:rPr>
              <a:t>2. Create a SAML provider using that metadata document. </a:t>
            </a:r>
          </a:p>
          <a:p>
            <a:pPr marL="228600" indent="-228600">
              <a:buAutoNum type="arabicPeriod"/>
            </a:pPr>
            <a:r>
              <a:rPr lang="en-US" sz="1200" dirty="0">
                <a:effectLst/>
              </a:rPr>
              <a:t>3. Create one or more IAM roles that establish trust with the SAML provider and define permissions for the federated user.</a:t>
            </a:r>
          </a:p>
          <a:p>
            <a:pPr marL="228600" indent="-228600">
              <a:buAutoNum type="arabicPeriod"/>
            </a:pPr>
            <a:r>
              <a:rPr lang="en-US" sz="1200" dirty="0">
                <a:effectLst/>
              </a:rPr>
              <a:t> 4. Configure your </a:t>
            </a:r>
            <a:r>
              <a:rPr lang="en-US" sz="1200" dirty="0" err="1">
                <a:effectLst/>
              </a:rPr>
              <a:t>IdP</a:t>
            </a:r>
            <a:r>
              <a:rPr lang="en-US" sz="1200" dirty="0">
                <a:effectLst/>
              </a:rPr>
              <a:t> software to map attributes (such as AD groups) to the IAM roles. </a:t>
            </a:r>
          </a:p>
          <a:p>
            <a:pPr marL="228600" indent="-228600">
              <a:buAutoNum type="arabicPeriod"/>
            </a:pPr>
            <a:r>
              <a:rPr lang="en-US" sz="1200" dirty="0">
                <a:effectLst/>
              </a:rPr>
              <a:t>5. Finished</a:t>
            </a:r>
          </a:p>
        </p:txBody>
      </p:sp>
    </p:spTree>
    <p:extLst>
      <p:ext uri="{BB962C8B-B14F-4D97-AF65-F5344CB8AC3E}">
        <p14:creationId xmlns:p14="http://schemas.microsoft.com/office/powerpoint/2010/main" val="298901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E2DEC0-C1D7-402F-A5C1-247BDBBA3CD7}"/>
              </a:ext>
            </a:extLst>
          </p:cNvPr>
          <p:cNvPicPr>
            <a:picLocks noChangeAspect="1"/>
          </p:cNvPicPr>
          <p:nvPr/>
        </p:nvPicPr>
        <p:blipFill>
          <a:blip r:embed="rId2"/>
          <a:stretch>
            <a:fillRect/>
          </a:stretch>
        </p:blipFill>
        <p:spPr>
          <a:xfrm>
            <a:off x="1862723" y="1028492"/>
            <a:ext cx="8466554" cy="4801016"/>
          </a:xfrm>
          <a:prstGeom prst="rect">
            <a:avLst/>
          </a:prstGeom>
        </p:spPr>
      </p:pic>
    </p:spTree>
    <p:extLst>
      <p:ext uri="{BB962C8B-B14F-4D97-AF65-F5344CB8AC3E}">
        <p14:creationId xmlns:p14="http://schemas.microsoft.com/office/powerpoint/2010/main" val="1289053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028424-D5A4-4CD2-9E9D-956FE1601384}"/>
              </a:ext>
            </a:extLst>
          </p:cNvPr>
          <p:cNvPicPr>
            <a:picLocks noChangeAspect="1"/>
          </p:cNvPicPr>
          <p:nvPr/>
        </p:nvPicPr>
        <p:blipFill>
          <a:blip r:embed="rId2"/>
          <a:stretch>
            <a:fillRect/>
          </a:stretch>
        </p:blipFill>
        <p:spPr>
          <a:xfrm>
            <a:off x="1866533" y="1051354"/>
            <a:ext cx="8458933" cy="4755292"/>
          </a:xfrm>
          <a:prstGeom prst="rect">
            <a:avLst/>
          </a:prstGeom>
        </p:spPr>
      </p:pic>
    </p:spTree>
    <p:extLst>
      <p:ext uri="{BB962C8B-B14F-4D97-AF65-F5344CB8AC3E}">
        <p14:creationId xmlns:p14="http://schemas.microsoft.com/office/powerpoint/2010/main" val="3073671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CC115B-56AB-4ACE-B011-83F729471134}"/>
              </a:ext>
            </a:extLst>
          </p:cNvPr>
          <p:cNvPicPr>
            <a:picLocks noChangeAspect="1"/>
          </p:cNvPicPr>
          <p:nvPr/>
        </p:nvPicPr>
        <p:blipFill>
          <a:blip r:embed="rId2"/>
          <a:stretch>
            <a:fillRect/>
          </a:stretch>
        </p:blipFill>
        <p:spPr>
          <a:xfrm>
            <a:off x="3383280" y="91653"/>
            <a:ext cx="6206853" cy="3534693"/>
          </a:xfrm>
          <a:prstGeom prst="rect">
            <a:avLst/>
          </a:prstGeom>
        </p:spPr>
      </p:pic>
      <p:sp>
        <p:nvSpPr>
          <p:cNvPr id="3" name="TextBox 2">
            <a:extLst>
              <a:ext uri="{FF2B5EF4-FFF2-40B4-BE49-F238E27FC236}">
                <a16:creationId xmlns:a16="http://schemas.microsoft.com/office/drawing/2014/main" id="{38F407B9-659B-466A-8A22-08B1E7184CAB}"/>
              </a:ext>
            </a:extLst>
          </p:cNvPr>
          <p:cNvSpPr txBox="1"/>
          <p:nvPr/>
        </p:nvSpPr>
        <p:spPr>
          <a:xfrm>
            <a:off x="0" y="3626346"/>
            <a:ext cx="12306061" cy="3231654"/>
          </a:xfrm>
          <a:prstGeom prst="rect">
            <a:avLst/>
          </a:prstGeom>
          <a:noFill/>
        </p:spPr>
        <p:txBody>
          <a:bodyPr wrap="none" rtlCol="0">
            <a:spAutoFit/>
          </a:bodyPr>
          <a:lstStyle/>
          <a:p>
            <a:r>
              <a:rPr lang="en-US" sz="1200" dirty="0">
                <a:effectLst/>
              </a:rPr>
              <a:t>Amazon Cognito is a service that makes it easy to save mobile user data, such as app preferences or game state, </a:t>
            </a:r>
          </a:p>
          <a:p>
            <a:r>
              <a:rPr lang="en-US" sz="1200" dirty="0">
                <a:effectLst/>
              </a:rPr>
              <a:t>in the AWS Cloud without writing any backend code or managing any infrastructure. </a:t>
            </a:r>
          </a:p>
          <a:p>
            <a:endParaRPr lang="en-US" sz="1200" dirty="0">
              <a:effectLst/>
            </a:endParaRPr>
          </a:p>
          <a:p>
            <a:r>
              <a:rPr lang="en-US" sz="1200" dirty="0">
                <a:effectLst/>
              </a:rPr>
              <a:t>Amazon Cognito offers mobile identity management and data synchronization across devices. </a:t>
            </a:r>
          </a:p>
          <a:p>
            <a:r>
              <a:rPr lang="en-US" sz="1200" dirty="0">
                <a:effectLst/>
              </a:rPr>
              <a:t>You can save data locally on users’ devices that allows your applications to work even when the devices are offline. </a:t>
            </a:r>
          </a:p>
          <a:p>
            <a:r>
              <a:rPr lang="en-US" sz="1200" dirty="0">
                <a:effectLst/>
              </a:rPr>
              <a:t>You can also synchronize data across a user’s devices so that their app experience will be consistent regardless of the device they use. </a:t>
            </a:r>
          </a:p>
          <a:p>
            <a:endParaRPr lang="en-US" sz="1200" dirty="0">
              <a:effectLst/>
            </a:endParaRPr>
          </a:p>
          <a:p>
            <a:r>
              <a:rPr lang="en-US" sz="1200" dirty="0">
                <a:effectLst/>
              </a:rPr>
              <a:t>Amazon Cognito simplifies the way your application can access AWS resources in a secure manner, following AWS security best practices, even when your application users are not authenticated. </a:t>
            </a:r>
          </a:p>
          <a:p>
            <a:endParaRPr lang="en-US" sz="1200" dirty="0">
              <a:effectLst/>
            </a:endParaRPr>
          </a:p>
          <a:p>
            <a:r>
              <a:rPr lang="en-US" sz="1200" dirty="0">
                <a:effectLst/>
              </a:rPr>
              <a:t>Amazon Cognito creates a random, unique identifier for each unauthenticated guest so you can start saving application data for those users and also leverage the temporary,</a:t>
            </a:r>
          </a:p>
          <a:p>
            <a:r>
              <a:rPr lang="en-US" sz="1200" dirty="0"/>
              <a:t>  </a:t>
            </a:r>
            <a:r>
              <a:rPr lang="en-US" sz="1200" dirty="0">
                <a:effectLst/>
              </a:rPr>
              <a:t> limited privilege credentials Amazon Cognito provides to access other AWS resources, such as Amazon S3 and Amazon DynamoDB. </a:t>
            </a:r>
          </a:p>
          <a:p>
            <a:r>
              <a:rPr lang="en-US" sz="1200" dirty="0">
                <a:effectLst/>
              </a:rPr>
              <a:t>When your users decide to authenticate using one of the supported public login providers, Amazon Cognito ensures that the data you saved against the unauthenticated profile </a:t>
            </a:r>
          </a:p>
          <a:p>
            <a:r>
              <a:rPr lang="en-US" sz="1200" dirty="0"/>
              <a:t>  </a:t>
            </a:r>
            <a:r>
              <a:rPr lang="en-US" sz="1200" dirty="0">
                <a:effectLst/>
              </a:rPr>
              <a:t>is now associated with the new authenticated profile, thus removing the complexity of managing user conversion. </a:t>
            </a:r>
          </a:p>
          <a:p>
            <a:endParaRPr lang="en-US" sz="1200" dirty="0">
              <a:effectLst/>
            </a:endParaRPr>
          </a:p>
          <a:p>
            <a:r>
              <a:rPr lang="en-US" sz="1200" dirty="0">
                <a:effectLst/>
              </a:rPr>
              <a:t>By registering an unauthenticated user or by sending a login provider token to Amazon Cognito, your application receives a set of temporary, limited privilege credentials</a:t>
            </a:r>
          </a:p>
          <a:p>
            <a:r>
              <a:rPr lang="en-US" sz="1200" dirty="0"/>
              <a:t>  </a:t>
            </a:r>
            <a:r>
              <a:rPr lang="en-US" sz="1200" dirty="0">
                <a:effectLst/>
              </a:rPr>
              <a:t> from Amazon Cognito to access your AWS resources. </a:t>
            </a:r>
          </a:p>
          <a:p>
            <a:r>
              <a:rPr lang="en-US" sz="1200" dirty="0">
                <a:effectLst/>
              </a:rPr>
              <a:t>Amazon Cognito takes care of all the steps necessary to create a unique identifier for your app’s users and retrieve the AWS credentials.</a:t>
            </a:r>
          </a:p>
        </p:txBody>
      </p:sp>
    </p:spTree>
    <p:extLst>
      <p:ext uri="{BB962C8B-B14F-4D97-AF65-F5344CB8AC3E}">
        <p14:creationId xmlns:p14="http://schemas.microsoft.com/office/powerpoint/2010/main" val="2374725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BFA81A-A6CD-4EC2-8767-63DC45D678AB}"/>
              </a:ext>
            </a:extLst>
          </p:cNvPr>
          <p:cNvPicPr>
            <a:picLocks noChangeAspect="1"/>
          </p:cNvPicPr>
          <p:nvPr/>
        </p:nvPicPr>
        <p:blipFill>
          <a:blip r:embed="rId2"/>
          <a:stretch>
            <a:fillRect/>
          </a:stretch>
        </p:blipFill>
        <p:spPr>
          <a:xfrm>
            <a:off x="2540924" y="159610"/>
            <a:ext cx="7863840" cy="4443534"/>
          </a:xfrm>
          <a:prstGeom prst="rect">
            <a:avLst/>
          </a:prstGeom>
        </p:spPr>
      </p:pic>
      <p:sp>
        <p:nvSpPr>
          <p:cNvPr id="5" name="TextBox 4">
            <a:extLst>
              <a:ext uri="{FF2B5EF4-FFF2-40B4-BE49-F238E27FC236}">
                <a16:creationId xmlns:a16="http://schemas.microsoft.com/office/drawing/2014/main" id="{8B38BA8C-5764-4AFF-8E27-E53B692CD212}"/>
              </a:ext>
            </a:extLst>
          </p:cNvPr>
          <p:cNvSpPr txBox="1"/>
          <p:nvPr/>
        </p:nvSpPr>
        <p:spPr>
          <a:xfrm>
            <a:off x="132080" y="4620452"/>
            <a:ext cx="10272684" cy="2123658"/>
          </a:xfrm>
          <a:prstGeom prst="rect">
            <a:avLst/>
          </a:prstGeom>
          <a:noFill/>
        </p:spPr>
        <p:txBody>
          <a:bodyPr wrap="none" rtlCol="0">
            <a:spAutoFit/>
          </a:bodyPr>
          <a:lstStyle/>
          <a:p>
            <a:r>
              <a:rPr lang="en-US" sz="1200" dirty="0">
                <a:effectLst/>
              </a:rPr>
              <a:t>Amazon Cognito helps you create unique identifiers for your end users that are kept consistent across devices and platforms. </a:t>
            </a:r>
          </a:p>
          <a:p>
            <a:r>
              <a:rPr lang="en-US" sz="1200" dirty="0">
                <a:effectLst/>
              </a:rPr>
              <a:t>Amazon Cognito also delivers temporary, limited-privilege credentials to your application to access AWS resources. </a:t>
            </a:r>
          </a:p>
          <a:p>
            <a:endParaRPr lang="en-US" sz="1200" dirty="0">
              <a:effectLst/>
            </a:endParaRPr>
          </a:p>
          <a:p>
            <a:r>
              <a:rPr lang="en-US" sz="1200" dirty="0">
                <a:effectLst/>
              </a:rPr>
              <a:t>A user authenticating with Amazon Cognito will go through a multi-step process to bootstrap their credentials. </a:t>
            </a:r>
          </a:p>
          <a:p>
            <a:endParaRPr lang="en-US" sz="1200" dirty="0"/>
          </a:p>
          <a:p>
            <a:r>
              <a:rPr lang="en-US" sz="1200" dirty="0">
                <a:effectLst/>
              </a:rPr>
              <a:t>Enhanced (Simplified) </a:t>
            </a:r>
            <a:r>
              <a:rPr lang="en-US" sz="1200" dirty="0" err="1">
                <a:effectLst/>
              </a:rPr>
              <a:t>Authflow</a:t>
            </a:r>
            <a:r>
              <a:rPr lang="en-US" sz="1200" dirty="0">
                <a:effectLst/>
              </a:rPr>
              <a:t> </a:t>
            </a:r>
          </a:p>
          <a:p>
            <a:r>
              <a:rPr lang="en-US" sz="1200" dirty="0">
                <a:effectLst/>
              </a:rPr>
              <a:t>• </a:t>
            </a:r>
            <a:r>
              <a:rPr lang="en-US" sz="1200" dirty="0" err="1">
                <a:effectLst/>
              </a:rPr>
              <a:t>GetId</a:t>
            </a:r>
            <a:r>
              <a:rPr lang="en-US" sz="1200" dirty="0">
                <a:effectLst/>
              </a:rPr>
              <a:t> - The </a:t>
            </a:r>
            <a:r>
              <a:rPr lang="en-US" sz="1200" dirty="0" err="1">
                <a:effectLst/>
              </a:rPr>
              <a:t>GetId</a:t>
            </a:r>
            <a:r>
              <a:rPr lang="en-US" sz="1200" dirty="0">
                <a:effectLst/>
              </a:rPr>
              <a:t> API call is the first call necessary to establish a new identity in Amazon Cognito. </a:t>
            </a:r>
          </a:p>
          <a:p>
            <a:r>
              <a:rPr lang="en-US" sz="1200" dirty="0">
                <a:effectLst/>
              </a:rPr>
              <a:t>	• Generates (or retrieves) a Cognito ID. Supplying multiple logins will create an implicit linked account. </a:t>
            </a:r>
          </a:p>
          <a:p>
            <a:r>
              <a:rPr lang="en-US" sz="1200" dirty="0">
                <a:effectLst/>
              </a:rPr>
              <a:t>• </a:t>
            </a:r>
            <a:r>
              <a:rPr lang="en-US" sz="1200" dirty="0" err="1">
                <a:effectLst/>
              </a:rPr>
              <a:t>GetCredentialsForIdentity</a:t>
            </a:r>
            <a:r>
              <a:rPr lang="en-US" sz="1200" dirty="0">
                <a:effectLst/>
              </a:rPr>
              <a:t> - The </a:t>
            </a:r>
            <a:r>
              <a:rPr lang="en-US" sz="1200" dirty="0" err="1">
                <a:effectLst/>
              </a:rPr>
              <a:t>GetCredentialsForIdentity</a:t>
            </a:r>
            <a:r>
              <a:rPr lang="en-US" sz="1200" dirty="0">
                <a:effectLst/>
              </a:rPr>
              <a:t> API can be called after you establish an identity ID. </a:t>
            </a:r>
          </a:p>
          <a:p>
            <a:r>
              <a:rPr lang="en-US" sz="1200" dirty="0">
                <a:effectLst/>
              </a:rPr>
              <a:t>	• Returns credentials for the provided identity ID. Any provided logins will be validated against supported login providers.</a:t>
            </a:r>
          </a:p>
          <a:p>
            <a:r>
              <a:rPr lang="en-US" sz="1200" dirty="0">
                <a:effectLst/>
              </a:rPr>
              <a:t> 	If the token is for cognito-identity.amazonaws.com, it will be passed through to AWS Security Token Service with the appropriate role for the token.</a:t>
            </a:r>
          </a:p>
        </p:txBody>
      </p:sp>
    </p:spTree>
    <p:extLst>
      <p:ext uri="{BB962C8B-B14F-4D97-AF65-F5344CB8AC3E}">
        <p14:creationId xmlns:p14="http://schemas.microsoft.com/office/powerpoint/2010/main" val="2820555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7ABDF8-78A4-4347-A54D-B282D54678A4}"/>
              </a:ext>
            </a:extLst>
          </p:cNvPr>
          <p:cNvPicPr>
            <a:picLocks noChangeAspect="1"/>
          </p:cNvPicPr>
          <p:nvPr/>
        </p:nvPicPr>
        <p:blipFill>
          <a:blip r:embed="rId2"/>
          <a:stretch>
            <a:fillRect/>
          </a:stretch>
        </p:blipFill>
        <p:spPr>
          <a:xfrm>
            <a:off x="2255520" y="66631"/>
            <a:ext cx="7866744" cy="4483045"/>
          </a:xfrm>
          <a:prstGeom prst="rect">
            <a:avLst/>
          </a:prstGeom>
        </p:spPr>
      </p:pic>
      <p:sp>
        <p:nvSpPr>
          <p:cNvPr id="3" name="TextBox 2">
            <a:extLst>
              <a:ext uri="{FF2B5EF4-FFF2-40B4-BE49-F238E27FC236}">
                <a16:creationId xmlns:a16="http://schemas.microsoft.com/office/drawing/2014/main" id="{0AA210B6-8D80-47B9-A7EF-EB51B70EA91A}"/>
              </a:ext>
            </a:extLst>
          </p:cNvPr>
          <p:cNvSpPr txBox="1"/>
          <p:nvPr/>
        </p:nvSpPr>
        <p:spPr>
          <a:xfrm>
            <a:off x="109329" y="4549676"/>
            <a:ext cx="11973342" cy="2308324"/>
          </a:xfrm>
          <a:prstGeom prst="rect">
            <a:avLst/>
          </a:prstGeom>
          <a:noFill/>
        </p:spPr>
        <p:txBody>
          <a:bodyPr wrap="none" rtlCol="0">
            <a:spAutoFit/>
          </a:bodyPr>
          <a:lstStyle/>
          <a:p>
            <a:r>
              <a:rPr lang="en-US" sz="1200" dirty="0">
                <a:effectLst/>
              </a:rPr>
              <a:t>Several application developers prefer to use their own identities instead of public identity providers for authentication. </a:t>
            </a:r>
          </a:p>
          <a:p>
            <a:r>
              <a:rPr lang="en-US" sz="1200" dirty="0">
                <a:effectLst/>
              </a:rPr>
              <a:t>Amazon Cognito makes it easy for you to accomplish this by using the </a:t>
            </a:r>
            <a:r>
              <a:rPr lang="en-US" sz="1200" dirty="0" err="1">
                <a:effectLst/>
              </a:rPr>
              <a:t>GetOpenIdTokenForDeveloperIdentity</a:t>
            </a:r>
            <a:r>
              <a:rPr lang="en-US" sz="1200" dirty="0">
                <a:effectLst/>
              </a:rPr>
              <a:t> API. </a:t>
            </a:r>
          </a:p>
          <a:p>
            <a:endParaRPr lang="en-US" sz="1200" dirty="0"/>
          </a:p>
          <a:p>
            <a:r>
              <a:rPr lang="en-US" sz="1200" dirty="0">
                <a:effectLst/>
              </a:rPr>
              <a:t>With developer authenticated identities, you can register and authenticate users via your own existing authentication process, while still using Amazon Cognito to synchronize user data</a:t>
            </a:r>
          </a:p>
          <a:p>
            <a:r>
              <a:rPr lang="en-US" sz="1200" dirty="0"/>
              <a:t>   </a:t>
            </a:r>
            <a:r>
              <a:rPr lang="en-US" sz="1200" dirty="0">
                <a:effectLst/>
              </a:rPr>
              <a:t> and access AWS resources. </a:t>
            </a:r>
          </a:p>
          <a:p>
            <a:endParaRPr lang="en-US" sz="1200" dirty="0"/>
          </a:p>
          <a:p>
            <a:r>
              <a:rPr lang="en-US" sz="1200" dirty="0">
                <a:effectLst/>
              </a:rPr>
              <a:t>The slide illustrates the authentication flow for developer-authenticated identities. </a:t>
            </a:r>
          </a:p>
          <a:p>
            <a:r>
              <a:rPr lang="en-US" sz="1200" dirty="0">
                <a:effectLst/>
              </a:rPr>
              <a:t>When using developer-authenticated identities, the client will use a different </a:t>
            </a:r>
            <a:r>
              <a:rPr lang="en-US" sz="1200" dirty="0" err="1">
                <a:effectLst/>
              </a:rPr>
              <a:t>authflow</a:t>
            </a:r>
            <a:r>
              <a:rPr lang="en-US" sz="1200" dirty="0">
                <a:effectLst/>
              </a:rPr>
              <a:t> that includes code outside of Amazon Cognito to validate the user in your own authentication system. </a:t>
            </a:r>
          </a:p>
          <a:p>
            <a:endParaRPr lang="en-US" sz="1200" dirty="0"/>
          </a:p>
          <a:p>
            <a:r>
              <a:rPr lang="en-US" sz="1200" dirty="0">
                <a:effectLst/>
              </a:rPr>
              <a:t>For more details, see: </a:t>
            </a:r>
          </a:p>
          <a:p>
            <a:r>
              <a:rPr lang="en-US" sz="1200" dirty="0">
                <a:effectLst/>
              </a:rPr>
              <a:t>• </a:t>
            </a:r>
            <a:r>
              <a:rPr lang="en-US" sz="1200" dirty="0">
                <a:effectLst/>
                <a:hlinkClick r:id="rId3"/>
              </a:rPr>
              <a:t>https://docs.aws.amazon.com/cognito/devguide/identity/concepts/authentication -flow/</a:t>
            </a:r>
            <a:endParaRPr lang="en-US" sz="1200" dirty="0">
              <a:effectLst/>
            </a:endParaRPr>
          </a:p>
          <a:p>
            <a:r>
              <a:rPr lang="en-US" sz="1200" dirty="0">
                <a:effectLst/>
              </a:rPr>
              <a:t>• http://mobile.awsblog.com/post/Tx1YVAQ4NZKBWF5/Amazon-Cognito-Announcing-Developer-Authenticated-Identities</a:t>
            </a:r>
          </a:p>
        </p:txBody>
      </p:sp>
    </p:spTree>
    <p:extLst>
      <p:ext uri="{BB962C8B-B14F-4D97-AF65-F5344CB8AC3E}">
        <p14:creationId xmlns:p14="http://schemas.microsoft.com/office/powerpoint/2010/main" val="1271632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70F522-7FAD-4EEA-A2AF-5E4674746FC9}"/>
              </a:ext>
            </a:extLst>
          </p:cNvPr>
          <p:cNvPicPr>
            <a:picLocks noChangeAspect="1"/>
          </p:cNvPicPr>
          <p:nvPr/>
        </p:nvPicPr>
        <p:blipFill>
          <a:blip r:embed="rId2"/>
          <a:stretch>
            <a:fillRect/>
          </a:stretch>
        </p:blipFill>
        <p:spPr>
          <a:xfrm>
            <a:off x="1904637" y="1047543"/>
            <a:ext cx="8382726" cy="4762913"/>
          </a:xfrm>
          <a:prstGeom prst="rect">
            <a:avLst/>
          </a:prstGeom>
        </p:spPr>
      </p:pic>
    </p:spTree>
    <p:extLst>
      <p:ext uri="{BB962C8B-B14F-4D97-AF65-F5344CB8AC3E}">
        <p14:creationId xmlns:p14="http://schemas.microsoft.com/office/powerpoint/2010/main" val="1801759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B08318-3448-46E7-901A-40B97E7FAB39}"/>
              </a:ext>
            </a:extLst>
          </p:cNvPr>
          <p:cNvPicPr>
            <a:picLocks noChangeAspect="1"/>
          </p:cNvPicPr>
          <p:nvPr/>
        </p:nvPicPr>
        <p:blipFill>
          <a:blip r:embed="rId2"/>
          <a:stretch>
            <a:fillRect/>
          </a:stretch>
        </p:blipFill>
        <p:spPr>
          <a:xfrm>
            <a:off x="1931309" y="1055164"/>
            <a:ext cx="8329382" cy="4747671"/>
          </a:xfrm>
          <a:prstGeom prst="rect">
            <a:avLst/>
          </a:prstGeom>
        </p:spPr>
      </p:pic>
      <p:sp>
        <p:nvSpPr>
          <p:cNvPr id="3" name="TextBox 2">
            <a:extLst>
              <a:ext uri="{FF2B5EF4-FFF2-40B4-BE49-F238E27FC236}">
                <a16:creationId xmlns:a16="http://schemas.microsoft.com/office/drawing/2014/main" id="{C4E23FD4-2C7A-4DEE-B45C-8CF7B0B43E22}"/>
              </a:ext>
            </a:extLst>
          </p:cNvPr>
          <p:cNvSpPr txBox="1"/>
          <p:nvPr/>
        </p:nvSpPr>
        <p:spPr>
          <a:xfrm>
            <a:off x="995680" y="5953760"/>
            <a:ext cx="4842801" cy="646331"/>
          </a:xfrm>
          <a:prstGeom prst="rect">
            <a:avLst/>
          </a:prstGeom>
          <a:noFill/>
        </p:spPr>
        <p:txBody>
          <a:bodyPr wrap="none" rtlCol="0">
            <a:spAutoFit/>
          </a:bodyPr>
          <a:lstStyle/>
          <a:p>
            <a:r>
              <a:rPr lang="en-US" dirty="0">
                <a:effectLst/>
              </a:rPr>
              <a:t>A user pool is a user directory in Amazon Cognito.</a:t>
            </a:r>
          </a:p>
          <a:p>
            <a:endParaRPr lang="en-US" dirty="0"/>
          </a:p>
        </p:txBody>
      </p:sp>
    </p:spTree>
    <p:extLst>
      <p:ext uri="{BB962C8B-B14F-4D97-AF65-F5344CB8AC3E}">
        <p14:creationId xmlns:p14="http://schemas.microsoft.com/office/powerpoint/2010/main" val="233412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A44B4A-D736-4C53-92EF-F091BDE43759}"/>
              </a:ext>
            </a:extLst>
          </p:cNvPr>
          <p:cNvPicPr>
            <a:picLocks noChangeAspect="1"/>
          </p:cNvPicPr>
          <p:nvPr/>
        </p:nvPicPr>
        <p:blipFill>
          <a:blip r:embed="rId2"/>
          <a:stretch>
            <a:fillRect/>
          </a:stretch>
        </p:blipFill>
        <p:spPr>
          <a:xfrm>
            <a:off x="1919878" y="1047543"/>
            <a:ext cx="8352244" cy="4762913"/>
          </a:xfrm>
          <a:prstGeom prst="rect">
            <a:avLst/>
          </a:prstGeom>
        </p:spPr>
      </p:pic>
      <p:sp>
        <p:nvSpPr>
          <p:cNvPr id="3" name="TextBox 2">
            <a:extLst>
              <a:ext uri="{FF2B5EF4-FFF2-40B4-BE49-F238E27FC236}">
                <a16:creationId xmlns:a16="http://schemas.microsoft.com/office/drawing/2014/main" id="{5F634F35-4383-4189-9A9E-3D8627974AF4}"/>
              </a:ext>
            </a:extLst>
          </p:cNvPr>
          <p:cNvSpPr txBox="1"/>
          <p:nvPr/>
        </p:nvSpPr>
        <p:spPr>
          <a:xfrm>
            <a:off x="189543" y="5905500"/>
            <a:ext cx="11812914" cy="553998"/>
          </a:xfrm>
          <a:prstGeom prst="rect">
            <a:avLst/>
          </a:prstGeom>
          <a:noFill/>
        </p:spPr>
        <p:txBody>
          <a:bodyPr wrap="none" rtlCol="0">
            <a:spAutoFit/>
          </a:bodyPr>
          <a:lstStyle/>
          <a:p>
            <a:r>
              <a:rPr lang="en-US" sz="1200" dirty="0">
                <a:effectLst/>
              </a:rPr>
              <a:t>After successfully authenticating a user, Amazon Cognito issues JSON web tokens (JWT) that you can use to secure and authorize access to your own APIs, or exchange for AWS credentials</a:t>
            </a:r>
          </a:p>
          <a:p>
            <a:endParaRPr lang="en-US" dirty="0"/>
          </a:p>
        </p:txBody>
      </p:sp>
    </p:spTree>
    <p:extLst>
      <p:ext uri="{BB962C8B-B14F-4D97-AF65-F5344CB8AC3E}">
        <p14:creationId xmlns:p14="http://schemas.microsoft.com/office/powerpoint/2010/main" val="2314909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47093E-ECAC-43FC-AD61-7A90C38A52E9}"/>
              </a:ext>
            </a:extLst>
          </p:cNvPr>
          <p:cNvPicPr>
            <a:picLocks noChangeAspect="1"/>
          </p:cNvPicPr>
          <p:nvPr/>
        </p:nvPicPr>
        <p:blipFill>
          <a:blip r:embed="rId2"/>
          <a:stretch>
            <a:fillRect/>
          </a:stretch>
        </p:blipFill>
        <p:spPr>
          <a:xfrm>
            <a:off x="1897016" y="270302"/>
            <a:ext cx="8397968" cy="4793395"/>
          </a:xfrm>
          <a:prstGeom prst="rect">
            <a:avLst/>
          </a:prstGeom>
        </p:spPr>
      </p:pic>
      <p:sp>
        <p:nvSpPr>
          <p:cNvPr id="3" name="TextBox 2">
            <a:extLst>
              <a:ext uri="{FF2B5EF4-FFF2-40B4-BE49-F238E27FC236}">
                <a16:creationId xmlns:a16="http://schemas.microsoft.com/office/drawing/2014/main" id="{D0B0D52E-CD72-42FA-B77E-60DD537AC8B1}"/>
              </a:ext>
            </a:extLst>
          </p:cNvPr>
          <p:cNvSpPr txBox="1"/>
          <p:nvPr/>
        </p:nvSpPr>
        <p:spPr>
          <a:xfrm>
            <a:off x="121920" y="5140960"/>
            <a:ext cx="11585416" cy="1569660"/>
          </a:xfrm>
          <a:prstGeom prst="rect">
            <a:avLst/>
          </a:prstGeom>
          <a:noFill/>
        </p:spPr>
        <p:txBody>
          <a:bodyPr wrap="none" rtlCol="0">
            <a:spAutoFit/>
          </a:bodyPr>
          <a:lstStyle/>
          <a:p>
            <a:r>
              <a:rPr lang="en-US" sz="1200" dirty="0">
                <a:effectLst/>
              </a:rPr>
              <a:t>When a user authenticates, the user pool returns ID, access, and refresh tokens. </a:t>
            </a:r>
          </a:p>
          <a:p>
            <a:r>
              <a:rPr lang="en-US" sz="1200" dirty="0">
                <a:effectLst/>
              </a:rPr>
              <a:t>The ID token is a standard OIDC token for identity management, and the access token is a standard OAuth 2.0 token. </a:t>
            </a:r>
          </a:p>
          <a:p>
            <a:r>
              <a:rPr lang="en-US" sz="1200" dirty="0">
                <a:effectLst/>
              </a:rPr>
              <a:t>The ID and access tokens expire after one hour, but your app can use the refresh token to get new tokens without having the user re-authenticate. </a:t>
            </a:r>
          </a:p>
          <a:p>
            <a:r>
              <a:rPr lang="en-US" sz="1200" dirty="0">
                <a:effectLst/>
              </a:rPr>
              <a:t>As a developer, you can choose the expiration time of refresh tokens, and therefore how frequently users need to re-authenticate.</a:t>
            </a:r>
          </a:p>
          <a:p>
            <a:r>
              <a:rPr lang="en-US" sz="1200" dirty="0">
                <a:effectLst/>
              </a:rPr>
              <a:t> If the user has authenticated through an external </a:t>
            </a:r>
            <a:r>
              <a:rPr lang="en-US" sz="1200" dirty="0" err="1">
                <a:effectLst/>
              </a:rPr>
              <a:t>IdP</a:t>
            </a:r>
            <a:r>
              <a:rPr lang="en-US" sz="1200" dirty="0">
                <a:effectLst/>
              </a:rPr>
              <a:t> (i.e., they are a federated user), your app still uses the Amazon Cognito tokens with the refresh token to determine how long until</a:t>
            </a:r>
          </a:p>
          <a:p>
            <a:r>
              <a:rPr lang="en-US" sz="1200" dirty="0">
                <a:effectLst/>
              </a:rPr>
              <a:t>	 the user re-authenticates, regardless of when the external </a:t>
            </a:r>
            <a:r>
              <a:rPr lang="en-US" sz="1200" dirty="0" err="1">
                <a:effectLst/>
              </a:rPr>
              <a:t>IdP's</a:t>
            </a:r>
            <a:r>
              <a:rPr lang="en-US" sz="1200" dirty="0">
                <a:effectLst/>
              </a:rPr>
              <a:t> token expires. </a:t>
            </a:r>
          </a:p>
          <a:p>
            <a:r>
              <a:rPr lang="en-US" sz="1200" dirty="0">
                <a:effectLst/>
              </a:rPr>
              <a:t>The user pool automatically uses the refresh token to get new ID and access tokens when they expire. </a:t>
            </a:r>
          </a:p>
          <a:p>
            <a:r>
              <a:rPr lang="en-US" sz="1200" dirty="0">
                <a:effectLst/>
              </a:rPr>
              <a:t>If the refresh token has also expired, the server automatically initiates authentication through the pages in your app that are hosted by AWS</a:t>
            </a:r>
          </a:p>
        </p:txBody>
      </p:sp>
    </p:spTree>
    <p:extLst>
      <p:ext uri="{BB962C8B-B14F-4D97-AF65-F5344CB8AC3E}">
        <p14:creationId xmlns:p14="http://schemas.microsoft.com/office/powerpoint/2010/main" val="825303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E9FB97-6A64-44A8-B0DC-C79174266043}"/>
              </a:ext>
            </a:extLst>
          </p:cNvPr>
          <p:cNvPicPr>
            <a:picLocks noChangeAspect="1"/>
          </p:cNvPicPr>
          <p:nvPr/>
        </p:nvPicPr>
        <p:blipFill>
          <a:blip r:embed="rId2"/>
          <a:stretch>
            <a:fillRect/>
          </a:stretch>
        </p:blipFill>
        <p:spPr>
          <a:xfrm>
            <a:off x="3703123" y="261582"/>
            <a:ext cx="4541914" cy="868755"/>
          </a:xfrm>
          <a:prstGeom prst="rect">
            <a:avLst/>
          </a:prstGeom>
        </p:spPr>
      </p:pic>
      <p:pic>
        <p:nvPicPr>
          <p:cNvPr id="3" name="Picture 2">
            <a:extLst>
              <a:ext uri="{FF2B5EF4-FFF2-40B4-BE49-F238E27FC236}">
                <a16:creationId xmlns:a16="http://schemas.microsoft.com/office/drawing/2014/main" id="{575301F6-F5B8-4AD4-B388-1DEA35767D9A}"/>
              </a:ext>
            </a:extLst>
          </p:cNvPr>
          <p:cNvPicPr>
            <a:picLocks noChangeAspect="1"/>
          </p:cNvPicPr>
          <p:nvPr/>
        </p:nvPicPr>
        <p:blipFill>
          <a:blip r:embed="rId3"/>
          <a:stretch>
            <a:fillRect/>
          </a:stretch>
        </p:blipFill>
        <p:spPr>
          <a:xfrm>
            <a:off x="468114" y="1175410"/>
            <a:ext cx="4724925" cy="2690103"/>
          </a:xfrm>
          <a:prstGeom prst="rect">
            <a:avLst/>
          </a:prstGeom>
        </p:spPr>
      </p:pic>
      <p:pic>
        <p:nvPicPr>
          <p:cNvPr id="4" name="Picture 3">
            <a:extLst>
              <a:ext uri="{FF2B5EF4-FFF2-40B4-BE49-F238E27FC236}">
                <a16:creationId xmlns:a16="http://schemas.microsoft.com/office/drawing/2014/main" id="{D8FDB6AB-061C-4602-88AB-96708428F620}"/>
              </a:ext>
            </a:extLst>
          </p:cNvPr>
          <p:cNvPicPr>
            <a:picLocks noChangeAspect="1"/>
          </p:cNvPicPr>
          <p:nvPr/>
        </p:nvPicPr>
        <p:blipFill>
          <a:blip r:embed="rId4"/>
          <a:stretch>
            <a:fillRect/>
          </a:stretch>
        </p:blipFill>
        <p:spPr>
          <a:xfrm>
            <a:off x="6563360" y="1175410"/>
            <a:ext cx="4843205" cy="2750030"/>
          </a:xfrm>
          <a:prstGeom prst="rect">
            <a:avLst/>
          </a:prstGeom>
        </p:spPr>
      </p:pic>
      <p:pic>
        <p:nvPicPr>
          <p:cNvPr id="5" name="Picture 4">
            <a:extLst>
              <a:ext uri="{FF2B5EF4-FFF2-40B4-BE49-F238E27FC236}">
                <a16:creationId xmlns:a16="http://schemas.microsoft.com/office/drawing/2014/main" id="{2181F03A-D3E0-493E-B798-A2E1795E8E29}"/>
              </a:ext>
            </a:extLst>
          </p:cNvPr>
          <p:cNvPicPr>
            <a:picLocks noChangeAspect="1"/>
          </p:cNvPicPr>
          <p:nvPr/>
        </p:nvPicPr>
        <p:blipFill>
          <a:blip r:embed="rId5"/>
          <a:stretch>
            <a:fillRect/>
          </a:stretch>
        </p:blipFill>
        <p:spPr>
          <a:xfrm>
            <a:off x="539356" y="4038804"/>
            <a:ext cx="4653683" cy="2616124"/>
          </a:xfrm>
          <a:prstGeom prst="rect">
            <a:avLst/>
          </a:prstGeom>
        </p:spPr>
      </p:pic>
      <p:pic>
        <p:nvPicPr>
          <p:cNvPr id="6" name="Picture 5">
            <a:extLst>
              <a:ext uri="{FF2B5EF4-FFF2-40B4-BE49-F238E27FC236}">
                <a16:creationId xmlns:a16="http://schemas.microsoft.com/office/drawing/2014/main" id="{6D2ADB01-B101-4F8E-9CAB-94A9A1279AAE}"/>
              </a:ext>
            </a:extLst>
          </p:cNvPr>
          <p:cNvPicPr>
            <a:picLocks noChangeAspect="1"/>
          </p:cNvPicPr>
          <p:nvPr/>
        </p:nvPicPr>
        <p:blipFill>
          <a:blip r:embed="rId6"/>
          <a:stretch>
            <a:fillRect/>
          </a:stretch>
        </p:blipFill>
        <p:spPr>
          <a:xfrm>
            <a:off x="6563360" y="4028793"/>
            <a:ext cx="4815840" cy="2750029"/>
          </a:xfrm>
          <a:prstGeom prst="rect">
            <a:avLst/>
          </a:prstGeom>
        </p:spPr>
      </p:pic>
    </p:spTree>
    <p:extLst>
      <p:ext uri="{BB962C8B-B14F-4D97-AF65-F5344CB8AC3E}">
        <p14:creationId xmlns:p14="http://schemas.microsoft.com/office/powerpoint/2010/main" val="3184990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B9F1CC-8AC0-4C8E-B39D-6AAE3446A52A}"/>
              </a:ext>
            </a:extLst>
          </p:cNvPr>
          <p:cNvPicPr>
            <a:picLocks noChangeAspect="1"/>
          </p:cNvPicPr>
          <p:nvPr/>
        </p:nvPicPr>
        <p:blipFill>
          <a:blip r:embed="rId2"/>
          <a:stretch>
            <a:fillRect/>
          </a:stretch>
        </p:blipFill>
        <p:spPr>
          <a:xfrm>
            <a:off x="4452503" y="252693"/>
            <a:ext cx="2697714" cy="845893"/>
          </a:xfrm>
          <a:prstGeom prst="rect">
            <a:avLst/>
          </a:prstGeom>
        </p:spPr>
      </p:pic>
      <p:pic>
        <p:nvPicPr>
          <p:cNvPr id="3" name="Picture 2">
            <a:extLst>
              <a:ext uri="{FF2B5EF4-FFF2-40B4-BE49-F238E27FC236}">
                <a16:creationId xmlns:a16="http://schemas.microsoft.com/office/drawing/2014/main" id="{AEA7FCD0-9FDA-44EE-816E-FA0F364764EB}"/>
              </a:ext>
            </a:extLst>
          </p:cNvPr>
          <p:cNvPicPr>
            <a:picLocks noChangeAspect="1"/>
          </p:cNvPicPr>
          <p:nvPr/>
        </p:nvPicPr>
        <p:blipFill>
          <a:blip r:embed="rId3"/>
          <a:stretch>
            <a:fillRect/>
          </a:stretch>
        </p:blipFill>
        <p:spPr>
          <a:xfrm>
            <a:off x="2458720" y="1098586"/>
            <a:ext cx="7498916" cy="4242087"/>
          </a:xfrm>
          <a:prstGeom prst="rect">
            <a:avLst/>
          </a:prstGeom>
        </p:spPr>
      </p:pic>
      <p:sp>
        <p:nvSpPr>
          <p:cNvPr id="4" name="TextBox 3">
            <a:extLst>
              <a:ext uri="{FF2B5EF4-FFF2-40B4-BE49-F238E27FC236}">
                <a16:creationId xmlns:a16="http://schemas.microsoft.com/office/drawing/2014/main" id="{D410888F-EA28-4EE2-8A72-DB305CC2829D}"/>
              </a:ext>
            </a:extLst>
          </p:cNvPr>
          <p:cNvSpPr txBox="1"/>
          <p:nvPr/>
        </p:nvSpPr>
        <p:spPr>
          <a:xfrm>
            <a:off x="172720" y="5172950"/>
            <a:ext cx="10219914" cy="1569660"/>
          </a:xfrm>
          <a:prstGeom prst="rect">
            <a:avLst/>
          </a:prstGeom>
          <a:noFill/>
        </p:spPr>
        <p:txBody>
          <a:bodyPr wrap="none" rtlCol="0">
            <a:spAutoFit/>
          </a:bodyPr>
          <a:lstStyle/>
          <a:p>
            <a:r>
              <a:rPr lang="en-US" sz="1200" dirty="0">
                <a:effectLst/>
              </a:rPr>
              <a:t>Read left to right: </a:t>
            </a:r>
          </a:p>
          <a:p>
            <a:r>
              <a:rPr lang="en-US" sz="1200" dirty="0">
                <a:effectLst/>
              </a:rPr>
              <a:t>(False) You can’t download the private key generated by AWS Certificate Manager.</a:t>
            </a:r>
          </a:p>
          <a:p>
            <a:r>
              <a:rPr lang="en-US" sz="1200" dirty="0">
                <a:effectLst/>
              </a:rPr>
              <a:t>(False) The temporary security credentials have a limited (3600 seconds, by default) and configurable lifetime. You can specify how long the credentials are valid. </a:t>
            </a:r>
          </a:p>
          <a:p>
            <a:r>
              <a:rPr lang="en-US" sz="1200" dirty="0"/>
              <a:t>        </a:t>
            </a:r>
            <a:r>
              <a:rPr lang="en-US" sz="1200" dirty="0">
                <a:effectLst/>
              </a:rPr>
              <a:t>After they expire, they cannot be reused. </a:t>
            </a:r>
          </a:p>
          <a:p>
            <a:r>
              <a:rPr lang="en-US" sz="1200" dirty="0">
                <a:effectLst/>
              </a:rPr>
              <a:t>(True) </a:t>
            </a:r>
          </a:p>
          <a:p>
            <a:r>
              <a:rPr lang="en-US" sz="1200" dirty="0">
                <a:effectLst/>
              </a:rPr>
              <a:t>(False) </a:t>
            </a:r>
          </a:p>
          <a:p>
            <a:r>
              <a:rPr lang="en-US" sz="1200" dirty="0">
                <a:effectLst/>
              </a:rPr>
              <a:t>(False) </a:t>
            </a:r>
          </a:p>
          <a:p>
            <a:r>
              <a:rPr lang="en-US" sz="1200" dirty="0">
                <a:effectLst/>
              </a:rPr>
              <a:t>False)</a:t>
            </a:r>
          </a:p>
        </p:txBody>
      </p:sp>
    </p:spTree>
    <p:extLst>
      <p:ext uri="{BB962C8B-B14F-4D97-AF65-F5344CB8AC3E}">
        <p14:creationId xmlns:p14="http://schemas.microsoft.com/office/powerpoint/2010/main" val="194404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D1D67-72E2-4CD8-95DD-700699F5827D}"/>
              </a:ext>
            </a:extLst>
          </p:cNvPr>
          <p:cNvPicPr>
            <a:picLocks noChangeAspect="1"/>
          </p:cNvPicPr>
          <p:nvPr/>
        </p:nvPicPr>
        <p:blipFill>
          <a:blip r:embed="rId2"/>
          <a:stretch>
            <a:fillRect/>
          </a:stretch>
        </p:blipFill>
        <p:spPr>
          <a:xfrm>
            <a:off x="1923688" y="1039923"/>
            <a:ext cx="8344623" cy="4778154"/>
          </a:xfrm>
          <a:prstGeom prst="rect">
            <a:avLst/>
          </a:prstGeom>
        </p:spPr>
      </p:pic>
    </p:spTree>
    <p:extLst>
      <p:ext uri="{BB962C8B-B14F-4D97-AF65-F5344CB8AC3E}">
        <p14:creationId xmlns:p14="http://schemas.microsoft.com/office/powerpoint/2010/main" val="81988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CB9F0F-6F32-4D4B-9DE0-2767396139F0}"/>
              </a:ext>
            </a:extLst>
          </p:cNvPr>
          <p:cNvPicPr>
            <a:picLocks noChangeAspect="1"/>
          </p:cNvPicPr>
          <p:nvPr/>
        </p:nvPicPr>
        <p:blipFill>
          <a:blip r:embed="rId2"/>
          <a:stretch>
            <a:fillRect/>
          </a:stretch>
        </p:blipFill>
        <p:spPr>
          <a:xfrm>
            <a:off x="3493544" y="2472607"/>
            <a:ext cx="5204911" cy="1912786"/>
          </a:xfrm>
          <a:prstGeom prst="rect">
            <a:avLst/>
          </a:prstGeom>
        </p:spPr>
      </p:pic>
    </p:spTree>
    <p:extLst>
      <p:ext uri="{BB962C8B-B14F-4D97-AF65-F5344CB8AC3E}">
        <p14:creationId xmlns:p14="http://schemas.microsoft.com/office/powerpoint/2010/main" val="1565872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191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57D71-83E1-4739-AD49-9CF5D3EE5775}"/>
              </a:ext>
            </a:extLst>
          </p:cNvPr>
          <p:cNvPicPr>
            <a:picLocks noChangeAspect="1"/>
          </p:cNvPicPr>
          <p:nvPr/>
        </p:nvPicPr>
        <p:blipFill>
          <a:blip r:embed="rId2"/>
          <a:stretch>
            <a:fillRect/>
          </a:stretch>
        </p:blipFill>
        <p:spPr>
          <a:xfrm>
            <a:off x="1931309" y="1058974"/>
            <a:ext cx="8329382" cy="4740051"/>
          </a:xfrm>
          <a:prstGeom prst="rect">
            <a:avLst/>
          </a:prstGeom>
        </p:spPr>
      </p:pic>
    </p:spTree>
    <p:extLst>
      <p:ext uri="{BB962C8B-B14F-4D97-AF65-F5344CB8AC3E}">
        <p14:creationId xmlns:p14="http://schemas.microsoft.com/office/powerpoint/2010/main" val="1601351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C77D56-3C8B-4B43-9A1B-5A238E17AB55}"/>
              </a:ext>
            </a:extLst>
          </p:cNvPr>
          <p:cNvPicPr>
            <a:picLocks noChangeAspect="1"/>
          </p:cNvPicPr>
          <p:nvPr/>
        </p:nvPicPr>
        <p:blipFill>
          <a:blip r:embed="rId2"/>
          <a:stretch>
            <a:fillRect/>
          </a:stretch>
        </p:blipFill>
        <p:spPr>
          <a:xfrm>
            <a:off x="1904636" y="209440"/>
            <a:ext cx="8382726" cy="4709568"/>
          </a:xfrm>
          <a:prstGeom prst="rect">
            <a:avLst/>
          </a:prstGeom>
        </p:spPr>
      </p:pic>
      <p:sp>
        <p:nvSpPr>
          <p:cNvPr id="3" name="TextBox 2">
            <a:extLst>
              <a:ext uri="{FF2B5EF4-FFF2-40B4-BE49-F238E27FC236}">
                <a16:creationId xmlns:a16="http://schemas.microsoft.com/office/drawing/2014/main" id="{08664043-6092-4C05-9C81-AF9C9211F216}"/>
              </a:ext>
            </a:extLst>
          </p:cNvPr>
          <p:cNvSpPr txBox="1"/>
          <p:nvPr/>
        </p:nvSpPr>
        <p:spPr>
          <a:xfrm>
            <a:off x="141645" y="4919008"/>
            <a:ext cx="11908709" cy="1938992"/>
          </a:xfrm>
          <a:prstGeom prst="rect">
            <a:avLst/>
          </a:prstGeom>
          <a:noFill/>
        </p:spPr>
        <p:txBody>
          <a:bodyPr wrap="none" rtlCol="0">
            <a:spAutoFit/>
          </a:bodyPr>
          <a:lstStyle/>
          <a:p>
            <a:r>
              <a:rPr lang="en-US" sz="1200" dirty="0">
                <a:effectLst/>
              </a:rPr>
              <a:t>AWS Certificate Manager (ACM) is a service that lets you easily provision, manage, and deploy public and private Secure Sockets Layer/Transport Layer Security (SSL/TLS) certificates for use </a:t>
            </a:r>
          </a:p>
          <a:p>
            <a:r>
              <a:rPr lang="en-US" sz="1200" dirty="0">
                <a:effectLst/>
              </a:rPr>
              <a:t>with AWS services and your internal connected resources. </a:t>
            </a:r>
          </a:p>
          <a:p>
            <a:endParaRPr lang="en-US" sz="1200" dirty="0"/>
          </a:p>
          <a:p>
            <a:r>
              <a:rPr lang="en-US" sz="1200" dirty="0">
                <a:effectLst/>
              </a:rPr>
              <a:t>SSL/TLS certificates are used to secure network communications and establish the identity of websites over the internet as well as resources on private networks. </a:t>
            </a:r>
          </a:p>
          <a:p>
            <a:r>
              <a:rPr lang="en-US" sz="1200" dirty="0">
                <a:effectLst/>
              </a:rPr>
              <a:t>ACM removes the time-consuming manual process of purchasing, uploading, and renewing SSL/TLS certificates. </a:t>
            </a:r>
          </a:p>
          <a:p>
            <a:r>
              <a:rPr lang="en-US" sz="1200" dirty="0">
                <a:effectLst/>
              </a:rPr>
              <a:t>With ACM, you can quickly request a certificate, deploy it on ACM-integrated AWS resources, such as Elastic Load Balancing, Amazon CloudFront distributions, and APIs on API Gateway, </a:t>
            </a:r>
          </a:p>
          <a:p>
            <a:r>
              <a:rPr lang="en-US" sz="1200" dirty="0">
                <a:effectLst/>
              </a:rPr>
              <a:t>and let ACM handle certificate renewals. It also enables you to create private certificates for your internal resources and manage the certificate lifecycle centrally. </a:t>
            </a:r>
          </a:p>
          <a:p>
            <a:endParaRPr lang="en-US" sz="1200" dirty="0"/>
          </a:p>
          <a:p>
            <a:r>
              <a:rPr lang="en-US" sz="1200" dirty="0">
                <a:effectLst/>
              </a:rPr>
              <a:t>Public and private certificates provisioned through ACM for use with ACM-integrated services are free. </a:t>
            </a:r>
          </a:p>
          <a:p>
            <a:r>
              <a:rPr lang="en-US" sz="1200" dirty="0">
                <a:effectLst/>
              </a:rPr>
              <a:t>You pay only for the AWS resources you create to run your application. For private certificates, you pay monthly for the operation of the private CA and for the private certificates you issue.</a:t>
            </a:r>
          </a:p>
        </p:txBody>
      </p:sp>
    </p:spTree>
    <p:extLst>
      <p:ext uri="{BB962C8B-B14F-4D97-AF65-F5344CB8AC3E}">
        <p14:creationId xmlns:p14="http://schemas.microsoft.com/office/powerpoint/2010/main" val="1765445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4AF067-556B-493C-8122-AE1F3823123E}"/>
              </a:ext>
            </a:extLst>
          </p:cNvPr>
          <p:cNvPicPr>
            <a:picLocks noChangeAspect="1"/>
          </p:cNvPicPr>
          <p:nvPr/>
        </p:nvPicPr>
        <p:blipFill>
          <a:blip r:embed="rId2"/>
          <a:stretch>
            <a:fillRect/>
          </a:stretch>
        </p:blipFill>
        <p:spPr>
          <a:xfrm>
            <a:off x="1919878" y="328725"/>
            <a:ext cx="8352244" cy="4717189"/>
          </a:xfrm>
          <a:prstGeom prst="rect">
            <a:avLst/>
          </a:prstGeom>
        </p:spPr>
      </p:pic>
      <p:sp>
        <p:nvSpPr>
          <p:cNvPr id="3" name="TextBox 2">
            <a:extLst>
              <a:ext uri="{FF2B5EF4-FFF2-40B4-BE49-F238E27FC236}">
                <a16:creationId xmlns:a16="http://schemas.microsoft.com/office/drawing/2014/main" id="{69E64CCF-82AD-4533-963D-7C555E49CE97}"/>
              </a:ext>
            </a:extLst>
          </p:cNvPr>
          <p:cNvSpPr txBox="1"/>
          <p:nvPr/>
        </p:nvSpPr>
        <p:spPr>
          <a:xfrm>
            <a:off x="182880" y="5177994"/>
            <a:ext cx="10747301" cy="1200329"/>
          </a:xfrm>
          <a:prstGeom prst="rect">
            <a:avLst/>
          </a:prstGeom>
          <a:noFill/>
        </p:spPr>
        <p:txBody>
          <a:bodyPr wrap="none" rtlCol="0">
            <a:spAutoFit/>
          </a:bodyPr>
          <a:lstStyle/>
          <a:p>
            <a:r>
              <a:rPr lang="en-US" sz="1200" dirty="0">
                <a:effectLst/>
              </a:rPr>
              <a:t>Some challenges around managing secrets: </a:t>
            </a:r>
          </a:p>
          <a:p>
            <a:r>
              <a:rPr lang="en-US" sz="1200" dirty="0">
                <a:effectLst/>
              </a:rPr>
              <a:t>• Apps use secrets, but you don’t want to write plaintext secrets in source code or environment variables. </a:t>
            </a:r>
          </a:p>
          <a:p>
            <a:r>
              <a:rPr lang="en-US" sz="1200" dirty="0">
                <a:effectLst/>
              </a:rPr>
              <a:t>• Organizations move to a service-oriented architecture and need a reliable mechanism to deliver these secrets to their services. </a:t>
            </a:r>
          </a:p>
          <a:p>
            <a:r>
              <a:rPr lang="en-US" sz="1200" dirty="0">
                <a:effectLst/>
              </a:rPr>
              <a:t>• Customers also wanted to rotate these secrets regularly to meet compliance needs or improve security. For example, PCI requires that secrets be rotated every 30 days.</a:t>
            </a:r>
          </a:p>
          <a:p>
            <a:r>
              <a:rPr lang="en-US" sz="1200" dirty="0">
                <a:effectLst/>
              </a:rPr>
              <a:t>• An employee who left the company 6 months ago but his laptop still had the password for the database. </a:t>
            </a:r>
          </a:p>
          <a:p>
            <a:r>
              <a:rPr lang="en-US" sz="1200" dirty="0">
                <a:effectLst/>
              </a:rPr>
              <a:t>• Also control who can do what with their secrets.</a:t>
            </a:r>
          </a:p>
        </p:txBody>
      </p:sp>
    </p:spTree>
    <p:extLst>
      <p:ext uri="{BB962C8B-B14F-4D97-AF65-F5344CB8AC3E}">
        <p14:creationId xmlns:p14="http://schemas.microsoft.com/office/powerpoint/2010/main" val="240819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709A61-2341-4E7D-9C85-247F4FF5801F}"/>
              </a:ext>
            </a:extLst>
          </p:cNvPr>
          <p:cNvPicPr>
            <a:picLocks noChangeAspect="1"/>
          </p:cNvPicPr>
          <p:nvPr/>
        </p:nvPicPr>
        <p:blipFill>
          <a:blip r:embed="rId2"/>
          <a:stretch>
            <a:fillRect/>
          </a:stretch>
        </p:blipFill>
        <p:spPr>
          <a:xfrm>
            <a:off x="1843671" y="223315"/>
            <a:ext cx="8504657" cy="4724809"/>
          </a:xfrm>
          <a:prstGeom prst="rect">
            <a:avLst/>
          </a:prstGeom>
        </p:spPr>
      </p:pic>
      <p:sp>
        <p:nvSpPr>
          <p:cNvPr id="3" name="TextBox 2">
            <a:extLst>
              <a:ext uri="{FF2B5EF4-FFF2-40B4-BE49-F238E27FC236}">
                <a16:creationId xmlns:a16="http://schemas.microsoft.com/office/drawing/2014/main" id="{C8A8297E-28CF-4D7B-A6B1-3DDAD7571B6F}"/>
              </a:ext>
            </a:extLst>
          </p:cNvPr>
          <p:cNvSpPr txBox="1"/>
          <p:nvPr/>
        </p:nvSpPr>
        <p:spPr>
          <a:xfrm>
            <a:off x="71120" y="5080000"/>
            <a:ext cx="12235337" cy="1569660"/>
          </a:xfrm>
          <a:prstGeom prst="rect">
            <a:avLst/>
          </a:prstGeom>
          <a:noFill/>
        </p:spPr>
        <p:txBody>
          <a:bodyPr wrap="none" rtlCol="0">
            <a:spAutoFit/>
          </a:bodyPr>
          <a:lstStyle/>
          <a:p>
            <a:r>
              <a:rPr lang="en-US" sz="1200" dirty="0">
                <a:effectLst/>
              </a:rPr>
              <a:t>AWS Secrets Manager helps you protect secrets needed to access your applications, services, and IT resources. </a:t>
            </a:r>
          </a:p>
          <a:p>
            <a:r>
              <a:rPr lang="en-US" sz="1200" dirty="0">
                <a:effectLst/>
              </a:rPr>
              <a:t>The service enables you to easily rotate, manage, and retrieve database credentials, API keys, and other secrets throughout their lifecycle. </a:t>
            </a:r>
          </a:p>
          <a:p>
            <a:endParaRPr lang="en-US" sz="1200" dirty="0">
              <a:effectLst/>
            </a:endParaRPr>
          </a:p>
          <a:p>
            <a:r>
              <a:rPr lang="en-US" sz="1200" dirty="0">
                <a:effectLst/>
              </a:rPr>
              <a:t>Users and applications retrieve secrets with a call to Secrets Manager APIs, eliminating the need to hardcode sensitive information in plaintext. </a:t>
            </a:r>
          </a:p>
          <a:p>
            <a:r>
              <a:rPr lang="en-US" sz="1200" dirty="0">
                <a:effectLst/>
              </a:rPr>
              <a:t>Secrets Manager offers secret rotation with built-in integration for Amazon RDS for MySQL, PostgreSQL, and Amazon Aurora. </a:t>
            </a:r>
          </a:p>
          <a:p>
            <a:endParaRPr lang="en-US" sz="1200" dirty="0">
              <a:effectLst/>
            </a:endParaRPr>
          </a:p>
          <a:p>
            <a:r>
              <a:rPr lang="en-US" sz="1200" dirty="0">
                <a:effectLst/>
              </a:rPr>
              <a:t>The service is extensible to other types of secrets, including API keys and OAuth tokens. </a:t>
            </a:r>
          </a:p>
          <a:p>
            <a:r>
              <a:rPr lang="en-US" sz="1200" dirty="0">
                <a:effectLst/>
              </a:rPr>
              <a:t>Secrets Manager enables you to control access to secrets using fine-grained permissions and audit secret rotation centrally for resources in the AWS Cloud, third-party services, and on-premises.</a:t>
            </a:r>
          </a:p>
        </p:txBody>
      </p:sp>
    </p:spTree>
    <p:extLst>
      <p:ext uri="{BB962C8B-B14F-4D97-AF65-F5344CB8AC3E}">
        <p14:creationId xmlns:p14="http://schemas.microsoft.com/office/powerpoint/2010/main" val="4032922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C2630D-700A-4623-B53D-E1DAA4F519F2}"/>
              </a:ext>
            </a:extLst>
          </p:cNvPr>
          <p:cNvPicPr>
            <a:picLocks noChangeAspect="1"/>
          </p:cNvPicPr>
          <p:nvPr/>
        </p:nvPicPr>
        <p:blipFill>
          <a:blip r:embed="rId2"/>
          <a:stretch>
            <a:fillRect/>
          </a:stretch>
        </p:blipFill>
        <p:spPr>
          <a:xfrm>
            <a:off x="1935119" y="107742"/>
            <a:ext cx="8321761" cy="4793395"/>
          </a:xfrm>
          <a:prstGeom prst="rect">
            <a:avLst/>
          </a:prstGeom>
        </p:spPr>
      </p:pic>
      <p:sp>
        <p:nvSpPr>
          <p:cNvPr id="3" name="TextBox 2">
            <a:extLst>
              <a:ext uri="{FF2B5EF4-FFF2-40B4-BE49-F238E27FC236}">
                <a16:creationId xmlns:a16="http://schemas.microsoft.com/office/drawing/2014/main" id="{7CE2A011-0373-48B3-9950-B6620096E023}"/>
              </a:ext>
            </a:extLst>
          </p:cNvPr>
          <p:cNvSpPr txBox="1"/>
          <p:nvPr/>
        </p:nvSpPr>
        <p:spPr>
          <a:xfrm>
            <a:off x="1127760" y="5232400"/>
            <a:ext cx="5609484" cy="461665"/>
          </a:xfrm>
          <a:prstGeom prst="rect">
            <a:avLst/>
          </a:prstGeom>
          <a:noFill/>
        </p:spPr>
        <p:txBody>
          <a:bodyPr wrap="none" rtlCol="0">
            <a:spAutoFit/>
          </a:bodyPr>
          <a:lstStyle/>
          <a:p>
            <a:r>
              <a:rPr lang="en-US" sz="1200" dirty="0">
                <a:effectLst/>
              </a:rPr>
              <a:t>In this scenario, no human being ever touches the secret or sees it in plaintext. </a:t>
            </a:r>
          </a:p>
          <a:p>
            <a:r>
              <a:rPr lang="en-US" sz="1200" dirty="0">
                <a:effectLst/>
              </a:rPr>
              <a:t>Combo provides your apps a reliable, secure, auto-rotating solution for ALL credentials.</a:t>
            </a:r>
          </a:p>
        </p:txBody>
      </p:sp>
    </p:spTree>
    <p:extLst>
      <p:ext uri="{BB962C8B-B14F-4D97-AF65-F5344CB8AC3E}">
        <p14:creationId xmlns:p14="http://schemas.microsoft.com/office/powerpoint/2010/main" val="2797755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2FFC7F-9B65-4FD0-9532-21A7AFFA9518}"/>
              </a:ext>
            </a:extLst>
          </p:cNvPr>
          <p:cNvPicPr>
            <a:picLocks noChangeAspect="1"/>
          </p:cNvPicPr>
          <p:nvPr/>
        </p:nvPicPr>
        <p:blipFill>
          <a:blip r:embed="rId2"/>
          <a:stretch>
            <a:fillRect/>
          </a:stretch>
        </p:blipFill>
        <p:spPr>
          <a:xfrm>
            <a:off x="1912257" y="1047543"/>
            <a:ext cx="8367485" cy="4762913"/>
          </a:xfrm>
          <a:prstGeom prst="rect">
            <a:avLst/>
          </a:prstGeom>
        </p:spPr>
      </p:pic>
    </p:spTree>
    <p:extLst>
      <p:ext uri="{BB962C8B-B14F-4D97-AF65-F5344CB8AC3E}">
        <p14:creationId xmlns:p14="http://schemas.microsoft.com/office/powerpoint/2010/main" val="2945056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2873</Words>
  <Application>Microsoft Office PowerPoint</Application>
  <PresentationFormat>Widescreen</PresentationFormat>
  <Paragraphs>194</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LaGrone</dc:creator>
  <cp:lastModifiedBy>Mark LaGrone</cp:lastModifiedBy>
  <cp:revision>5</cp:revision>
  <dcterms:created xsi:type="dcterms:W3CDTF">2020-07-17T13:09:56Z</dcterms:created>
  <dcterms:modified xsi:type="dcterms:W3CDTF">2020-07-17T14:10:47Z</dcterms:modified>
</cp:coreProperties>
</file>